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2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handoutMasterIdLst>
    <p:handoutMasterId r:id="rId30"/>
  </p:handoutMasterIdLst>
  <p:sldIdLst>
    <p:sldId id="479" r:id="rId2"/>
    <p:sldId id="458" r:id="rId3"/>
    <p:sldId id="481" r:id="rId4"/>
    <p:sldId id="483" r:id="rId5"/>
    <p:sldId id="485" r:id="rId6"/>
    <p:sldId id="487" r:id="rId7"/>
    <p:sldId id="473" r:id="rId8"/>
    <p:sldId id="488" r:id="rId9"/>
    <p:sldId id="489" r:id="rId10"/>
    <p:sldId id="490" r:id="rId11"/>
    <p:sldId id="491" r:id="rId12"/>
    <p:sldId id="459" r:id="rId13"/>
    <p:sldId id="496" r:id="rId14"/>
    <p:sldId id="486" r:id="rId15"/>
    <p:sldId id="484" r:id="rId16"/>
    <p:sldId id="497" r:id="rId17"/>
    <p:sldId id="498" r:id="rId18"/>
    <p:sldId id="499" r:id="rId19"/>
    <p:sldId id="500" r:id="rId20"/>
    <p:sldId id="495" r:id="rId21"/>
    <p:sldId id="501" r:id="rId22"/>
    <p:sldId id="502" r:id="rId23"/>
    <p:sldId id="503" r:id="rId24"/>
    <p:sldId id="466" r:id="rId25"/>
    <p:sldId id="504" r:id="rId26"/>
    <p:sldId id="505" r:id="rId27"/>
    <p:sldId id="477"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handler" id="{3DBBC89B-4986-4493-A3F5-FB3A17D74929}">
          <p14:sldIdLst>
            <p14:sldId id="479"/>
            <p14:sldId id="458"/>
            <p14:sldId id="481"/>
          </p14:sldIdLst>
        </p14:section>
        <p14:section name="Wan" id="{B4A3F12D-D900-423F-BABD-CFFFDD1FF92E}">
          <p14:sldIdLst>
            <p14:sldId id="483"/>
          </p14:sldIdLst>
        </p14:section>
        <p14:section name="Nitin" id="{F044C8B2-4A91-4F32-BACF-3BD2DC800EBC}">
          <p14:sldIdLst>
            <p14:sldId id="485"/>
            <p14:sldId id="487"/>
            <p14:sldId id="473"/>
            <p14:sldId id="488"/>
            <p14:sldId id="489"/>
            <p14:sldId id="490"/>
          </p14:sldIdLst>
        </p14:section>
        <p14:section name="Wan" id="{C58EC7E6-10A6-490A-8847-234818D4A5DE}">
          <p14:sldIdLst>
            <p14:sldId id="491"/>
            <p14:sldId id="459"/>
            <p14:sldId id="496"/>
          </p14:sldIdLst>
        </p14:section>
        <p14:section name="Chandler" id="{492E377A-1BE2-460A-931F-50FC23706C8A}">
          <p14:sldIdLst>
            <p14:sldId id="486"/>
            <p14:sldId id="484"/>
            <p14:sldId id="497"/>
            <p14:sldId id="498"/>
            <p14:sldId id="499"/>
          </p14:sldIdLst>
        </p14:section>
        <p14:section name="Shuo" id="{D32DB647-FE1B-4585-94F9-0247130E6CE1}">
          <p14:sldIdLst>
            <p14:sldId id="500"/>
            <p14:sldId id="495"/>
            <p14:sldId id="501"/>
            <p14:sldId id="502"/>
            <p14:sldId id="503"/>
            <p14:sldId id="466"/>
            <p14:sldId id="504"/>
            <p14:sldId id="505"/>
            <p14:sldId id="477"/>
          </p14:sldIdLst>
        </p14:section>
      </p14:sectionLst>
    </p:ext>
    <p:ext uri="{EFAFB233-063F-42B5-8137-9DF3F51BA10A}">
      <p15:sldGuideLst xmlns:p15="http://schemas.microsoft.com/office/powerpoint/2012/main">
        <p15:guide id="2" pos="340" userDrawn="1">
          <p15:clr>
            <a:srgbClr val="A4A3A4"/>
          </p15:clr>
        </p15:guide>
        <p15:guide id="3" orient="horz" pos="2799" userDrawn="1">
          <p15:clr>
            <a:srgbClr val="A4A3A4"/>
          </p15:clr>
        </p15:guide>
        <p15:guide id="4" pos="29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A278"/>
    <a:srgbClr val="9397F1"/>
    <a:srgbClr val="5F5FE5"/>
    <a:srgbClr val="E6E6E6"/>
    <a:srgbClr val="FB9F82"/>
    <a:srgbClr val="565EE9"/>
    <a:srgbClr val="FE97A1"/>
    <a:srgbClr val="6A4678"/>
    <a:srgbClr val="5448D2"/>
    <a:srgbClr val="B66A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879" autoAdjust="0"/>
    <p:restoredTop sz="73442" autoAdjust="0"/>
  </p:normalViewPr>
  <p:slideViewPr>
    <p:cSldViewPr snapToGrid="0" showGuides="1">
      <p:cViewPr varScale="1">
        <p:scale>
          <a:sx n="109" d="100"/>
          <a:sy n="109" d="100"/>
        </p:scale>
        <p:origin x="552" y="80"/>
      </p:cViewPr>
      <p:guideLst>
        <p:guide pos="340"/>
        <p:guide orient="horz" pos="2799"/>
        <p:guide pos="2903"/>
      </p:guideLst>
    </p:cSldViewPr>
  </p:slideViewPr>
  <p:notesTextViewPr>
    <p:cViewPr>
      <p:scale>
        <a:sx n="1" d="1"/>
        <a:sy n="1" d="1"/>
      </p:scale>
      <p:origin x="0" y="0"/>
    </p:cViewPr>
  </p:notesTextViewPr>
  <p:sorterViewPr>
    <p:cViewPr>
      <p:scale>
        <a:sx n="100" d="100"/>
        <a:sy n="100" d="100"/>
      </p:scale>
      <p:origin x="0" y="-1272"/>
    </p:cViewPr>
  </p:sorterViewPr>
  <p:notesViewPr>
    <p:cSldViewPr snapToGrid="0" showGuides="1">
      <p:cViewPr varScale="1">
        <p:scale>
          <a:sx n="65" d="100"/>
          <a:sy n="65" d="100"/>
        </p:scale>
        <p:origin x="2914" y="6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F9DDA21-FBC8-4A11-A78E-A5B0BE6667D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37EACBC7-14E5-44AD-9C8D-64FF9C5D37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1CB6C6-6F2C-4B92-95C4-42BDA2B075DE}" type="datetimeFigureOut">
              <a:rPr lang="zh-CN" altLang="en-US" smtClean="0"/>
              <a:t>2022/11/29</a:t>
            </a:fld>
            <a:endParaRPr lang="zh-CN" altLang="en-US"/>
          </a:p>
        </p:txBody>
      </p:sp>
      <p:sp>
        <p:nvSpPr>
          <p:cNvPr id="4" name="页脚占位符 3">
            <a:extLst>
              <a:ext uri="{FF2B5EF4-FFF2-40B4-BE49-F238E27FC236}">
                <a16:creationId xmlns:a16="http://schemas.microsoft.com/office/drawing/2014/main" id="{0604E74C-7801-4647-A5EA-41F0DC017F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D4C44F9-1BF8-4048-BFF2-501EB2D7798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503E08D-3E06-4B2A-B57E-3A43AB4BB7D9}" type="slidenum">
              <a:rPr lang="zh-CN" altLang="en-US" smtClean="0"/>
              <a:t>‹#›</a:t>
            </a:fld>
            <a:endParaRPr lang="zh-CN" altLang="en-US"/>
          </a:p>
        </p:txBody>
      </p:sp>
    </p:spTree>
    <p:extLst>
      <p:ext uri="{BB962C8B-B14F-4D97-AF65-F5344CB8AC3E}">
        <p14:creationId xmlns:p14="http://schemas.microsoft.com/office/powerpoint/2010/main" val="885474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gif>
</file>

<file path=ppt/media/image48.gif>
</file>

<file path=ppt/media/image49.gif>
</file>

<file path=ppt/media/image5.png>
</file>

<file path=ppt/media/image50.gif>
</file>

<file path=ppt/media/image51.gif>
</file>

<file path=ppt/media/image52.gif>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28FA1-C6C3-4652-AFCE-035CB3CD9591}" type="datetimeFigureOut">
              <a:rPr lang="zh-CN" altLang="en-US" smtClean="0"/>
              <a:t>2022/11/29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3085A-5B65-4396-A4DC-65E088FCF981}" type="slidenum">
              <a:rPr lang="zh-CN" altLang="en-US" smtClean="0"/>
              <a:t>‹#›</a:t>
            </a:fld>
            <a:endParaRPr lang="zh-CN" altLang="en-US"/>
          </a:p>
        </p:txBody>
      </p:sp>
    </p:spTree>
    <p:extLst>
      <p:ext uri="{BB962C8B-B14F-4D97-AF65-F5344CB8AC3E}">
        <p14:creationId xmlns:p14="http://schemas.microsoft.com/office/powerpoint/2010/main" val="395638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Our paper is Text2Human: Text-Driven Controllable Human Image Generation. </a:t>
            </a:r>
          </a:p>
          <a:p>
            <a:endParaRPr lang="en-US" altLang="zh-CN" dirty="0"/>
          </a:p>
          <a:p>
            <a:r>
              <a:rPr lang="en-US" altLang="zh-CN" dirty="0"/>
              <a:t>(Click!!)</a:t>
            </a:r>
          </a:p>
          <a:p>
            <a:endParaRPr lang="en-US" altLang="zh-CN" dirty="0"/>
          </a:p>
          <a:p>
            <a:r>
              <a:rPr lang="en-US" altLang="zh-CN" dirty="0"/>
              <a:t>First of all, let me introduce what it is.</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a:t>
            </a:fld>
            <a:endParaRPr lang="zh-CN" altLang="en-US"/>
          </a:p>
        </p:txBody>
      </p:sp>
    </p:spTree>
    <p:extLst>
      <p:ext uri="{BB962C8B-B14F-4D97-AF65-F5344CB8AC3E}">
        <p14:creationId xmlns:p14="http://schemas.microsoft.com/office/powerpoint/2010/main" val="3071147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I’ll talk about the method this paper used. From the source image Is, UV texture map of the human appearance Ts was extracted. The encoder then encodes Ts to part-specific latent vectors zs. The target pose Pt is used to warp and broadcast the latent vectors to the corresponding parts in the target image to create a noise image </a:t>
            </a:r>
            <a:r>
              <a:rPr lang="en-US" altLang="zh-CN" dirty="0" err="1"/>
              <a:t>Zt</a:t>
            </a:r>
            <a:r>
              <a:rPr lang="en-US" altLang="zh-CN" dirty="0"/>
              <a:t>. Finally, the generator converts </a:t>
            </a:r>
            <a:r>
              <a:rPr lang="en-US" altLang="zh-CN" dirty="0" err="1"/>
              <a:t>Zt</a:t>
            </a:r>
            <a:r>
              <a:rPr lang="en-US" altLang="zh-CN" dirty="0"/>
              <a:t> to a realistic image.</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12</a:t>
            </a:fld>
            <a:endParaRPr lang="zh-CN" altLang="en-US"/>
          </a:p>
        </p:txBody>
      </p:sp>
    </p:spTree>
    <p:extLst>
      <p:ext uri="{BB962C8B-B14F-4D97-AF65-F5344CB8AC3E}">
        <p14:creationId xmlns:p14="http://schemas.microsoft.com/office/powerpoint/2010/main" val="28674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On the body pose and cloth style generating part, Text2Human and </a:t>
            </a:r>
            <a:r>
              <a:rPr lang="en-US" altLang="zh-CN" dirty="0" err="1"/>
              <a:t>HumanGAN</a:t>
            </a:r>
            <a:r>
              <a:rPr lang="en-US" altLang="zh-CN" dirty="0"/>
              <a:t> could be compared and </a:t>
            </a:r>
            <a:r>
              <a:rPr lang="en-US" altLang="zh-CN" dirty="0" err="1"/>
              <a:t>HumanGAN</a:t>
            </a:r>
            <a:r>
              <a:rPr lang="en-US" altLang="zh-CN" dirty="0"/>
              <a:t> is a state-of-the-art method in this area. Text2Human framework allows for controllable human generation by giving texts describing the desired attributes and it’s easier to change cloth texture. However, </a:t>
            </a:r>
            <a:r>
              <a:rPr lang="en-US" altLang="zh-CN" dirty="0" err="1"/>
              <a:t>HumanGAN</a:t>
            </a:r>
            <a:r>
              <a:rPr lang="en-US" altLang="zh-CN" dirty="0"/>
              <a:t> didn’t do that. In the Text2Human paper, they also compared the two frameworks.</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13</a:t>
            </a:fld>
            <a:endParaRPr lang="zh-CN" altLang="en-US"/>
          </a:p>
        </p:txBody>
      </p:sp>
    </p:spTree>
    <p:extLst>
      <p:ext uri="{BB962C8B-B14F-4D97-AF65-F5344CB8AC3E}">
        <p14:creationId xmlns:p14="http://schemas.microsoft.com/office/powerpoint/2010/main" val="1744968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My paper is </a:t>
            </a:r>
            <a:r>
              <a:rPr lang="en-US" altLang="zh-CN" sz="1200" b="1" dirty="0">
                <a:solidFill>
                  <a:srgbClr val="6A4678"/>
                </a:solidFill>
                <a:latin typeface="+mj-lt"/>
              </a:rPr>
              <a:t>Dressing in order: recurrent person image generation for pose transfer virtual try-on and outfit editing</a:t>
            </a:r>
          </a:p>
          <a:p>
            <a:endParaRPr lang="en-US" altLang="zh-CN" dirty="0"/>
          </a:p>
          <a:p>
            <a:r>
              <a:rPr lang="en-US" altLang="zh-CN" dirty="0"/>
              <a:t>Different from the main topic paper, this paper not only focuses on encoding pose, skin and garments, but also pays attention to the order when putting on garments. </a:t>
            </a:r>
          </a:p>
          <a:p>
            <a:endParaRPr lang="en-US" altLang="zh-CN" dirty="0"/>
          </a:p>
          <a:p>
            <a:r>
              <a:rPr lang="en-US" altLang="zh-CN" dirty="0"/>
              <a:t>And it is designed for multiple fashion tasks including virtual try-on. (Click!!)</a:t>
            </a:r>
          </a:p>
          <a:p>
            <a:endParaRPr lang="en-US" altLang="zh-CN" dirty="0"/>
          </a:p>
          <a:p>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let's assume we have a source person and two garments to try on. </a:t>
            </a:r>
          </a:p>
          <a:p>
            <a:endParaRPr lang="en-US" altLang="zh-CN"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14</a:t>
            </a:fld>
            <a:endParaRPr lang="zh-CN" altLang="en-US"/>
          </a:p>
        </p:txBody>
      </p:sp>
    </p:spTree>
    <p:extLst>
      <p:ext uri="{BB962C8B-B14F-4D97-AF65-F5344CB8AC3E}">
        <p14:creationId xmlns:p14="http://schemas.microsoft.com/office/powerpoint/2010/main" val="3242290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let's assume we have a source person and two garments to try 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Dressing in order can let the user to decide what order they want to put on, the shirt or the pants.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As a result, it will generate either tucking-in result or not tucking-in result.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Besides that we can also keep layering additional garments on the existing outfits.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 this way it can achieve both multiple layering and multiple layouts. (click!!)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key for dressing in order to work on multiple tasks is a recurrent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15</a:t>
            </a:fld>
            <a:endParaRPr lang="zh-CN" altLang="en-US"/>
          </a:p>
        </p:txBody>
      </p:sp>
    </p:spTree>
    <p:extLst>
      <p:ext uri="{BB962C8B-B14F-4D97-AF65-F5344CB8AC3E}">
        <p14:creationId xmlns:p14="http://schemas.microsoft.com/office/powerpoint/2010/main" val="3450487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key for dressing in order to work on multiple tasks is a recurrent pipeline. </a:t>
            </a:r>
          </a:p>
          <a:p>
            <a:endParaRPr lang="en-US" altLang="zh-CN" dirty="0"/>
          </a:p>
          <a:p>
            <a:r>
              <a:rPr lang="en-US" altLang="zh-CN" dirty="0"/>
              <a:t>The generation starts with a target pose and the source person. The first thing it does is to extract the skin region from the source person, and render the source person in the target pose. Next, for every garment that we are interested, it will separately encode its shape and texture. (Click it !!)</a:t>
            </a:r>
          </a:p>
          <a:p>
            <a:endParaRPr lang="en-US" altLang="zh-CN" dirty="0"/>
          </a:p>
          <a:p>
            <a:r>
              <a:rPr lang="en-US" altLang="zh-CN" dirty="0"/>
              <a:t>And it uses a generator called "</a:t>
            </a:r>
            <a:r>
              <a:rPr lang="en-US" altLang="zh-CN" dirty="0" err="1"/>
              <a:t>G_gar</a:t>
            </a:r>
            <a:r>
              <a:rPr lang="en-US" altLang="zh-CN" dirty="0"/>
              <a:t>" to put it back on the person. the "</a:t>
            </a:r>
            <a:r>
              <a:rPr lang="en-US" altLang="zh-CN" dirty="0" err="1"/>
              <a:t>G_gar</a:t>
            </a:r>
            <a:r>
              <a:rPr lang="en-US" altLang="zh-CN" dirty="0"/>
              <a:t>" will be recurrently running for every new garment, so it can sequentially layer in garments one by one. </a:t>
            </a:r>
          </a:p>
          <a:p>
            <a:endParaRPr lang="en-US" altLang="zh-CN" dirty="0"/>
          </a:p>
          <a:p>
            <a:r>
              <a:rPr lang="en-US" altLang="zh-CN" dirty="0"/>
              <a:t>Technically we can keep running this step as many times as we want. Because this is a recurrent mechanism with such a pipeline. </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 can use every component to achieve different applications. </a:t>
            </a:r>
          </a:p>
          <a:p>
            <a:endParaRPr lang="en-US" altLang="zh-CN"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16</a:t>
            </a:fld>
            <a:endParaRPr lang="zh-CN" altLang="en-US"/>
          </a:p>
        </p:txBody>
      </p:sp>
    </p:spTree>
    <p:extLst>
      <p:ext uri="{BB962C8B-B14F-4D97-AF65-F5344CB8AC3E}">
        <p14:creationId xmlns:p14="http://schemas.microsoft.com/office/powerpoint/2010/main" val="1936204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 can use every component to achieve different applications.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For example we can achieve pose transfer by using this target pose input. Also, we can use the dressing order. (Click!!)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 addition, it can preserve more details in terms of shape and texture, more results about the try-on, </a:t>
            </a:r>
          </a:p>
        </p:txBody>
      </p:sp>
      <p:sp>
        <p:nvSpPr>
          <p:cNvPr id="4" name="灯片编号占位符 3"/>
          <p:cNvSpPr>
            <a:spLocks noGrp="1"/>
          </p:cNvSpPr>
          <p:nvPr>
            <p:ph type="sldNum" sz="quarter" idx="5"/>
          </p:nvPr>
        </p:nvSpPr>
        <p:spPr/>
        <p:txBody>
          <a:bodyPr/>
          <a:lstStyle/>
          <a:p>
            <a:fld id="{72E3085A-5B65-4396-A4DC-65E088FCF981}" type="slidenum">
              <a:rPr lang="zh-CN" altLang="en-US" smtClean="0"/>
              <a:t>17</a:t>
            </a:fld>
            <a:endParaRPr lang="zh-CN" altLang="en-US"/>
          </a:p>
        </p:txBody>
      </p:sp>
    </p:spTree>
    <p:extLst>
      <p:ext uri="{BB962C8B-B14F-4D97-AF65-F5344CB8AC3E}">
        <p14:creationId xmlns:p14="http://schemas.microsoft.com/office/powerpoint/2010/main" val="389083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addition, it can preserve more details in terms of shape and texture, more results about the try-on, </a:t>
            </a:r>
          </a:p>
          <a:p>
            <a:endParaRPr lang="en-US" altLang="zh-CN" dirty="0"/>
          </a:p>
          <a:p>
            <a:r>
              <a:rPr lang="en-US" altLang="zh-CN" dirty="0"/>
              <a:t>including try-on with different layout,  layering inside and keep layering outside, </a:t>
            </a:r>
          </a:p>
          <a:p>
            <a:endParaRPr lang="en-US" altLang="zh-CN" dirty="0"/>
          </a:p>
          <a:p>
            <a:r>
              <a:rPr lang="en-US" altLang="zh-CN" dirty="0"/>
              <a:t>more results about editing, including texture transfer, reshaping, content removal and content insertion.</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18</a:t>
            </a:fld>
            <a:endParaRPr lang="zh-CN" altLang="en-US"/>
          </a:p>
        </p:txBody>
      </p:sp>
    </p:spTree>
    <p:extLst>
      <p:ext uri="{BB962C8B-B14F-4D97-AF65-F5344CB8AC3E}">
        <p14:creationId xmlns:p14="http://schemas.microsoft.com/office/powerpoint/2010/main" val="2155111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19</a:t>
            </a:fld>
            <a:endParaRPr lang="zh-CN" altLang="en-US"/>
          </a:p>
        </p:txBody>
      </p:sp>
    </p:spTree>
    <p:extLst>
      <p:ext uri="{BB962C8B-B14F-4D97-AF65-F5344CB8AC3E}">
        <p14:creationId xmlns:p14="http://schemas.microsoft.com/office/powerpoint/2010/main" val="30169360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20</a:t>
            </a:fld>
            <a:endParaRPr lang="zh-CN" altLang="en-US"/>
          </a:p>
        </p:txBody>
      </p:sp>
    </p:spTree>
    <p:extLst>
      <p:ext uri="{BB962C8B-B14F-4D97-AF65-F5344CB8AC3E}">
        <p14:creationId xmlns:p14="http://schemas.microsoft.com/office/powerpoint/2010/main" val="724071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21</a:t>
            </a:fld>
            <a:endParaRPr lang="zh-CN" altLang="en-US"/>
          </a:p>
        </p:txBody>
      </p:sp>
    </p:spTree>
    <p:extLst>
      <p:ext uri="{BB962C8B-B14F-4D97-AF65-F5344CB8AC3E}">
        <p14:creationId xmlns:p14="http://schemas.microsoft.com/office/powerpoint/2010/main" val="656187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It is desirable to intuitively control the synthesized human images for layman users. </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(Click it!)</a:t>
            </a:r>
          </a:p>
          <a:p>
            <a:endParaRPr lang="en-US" altLang="zh-CN" dirty="0"/>
          </a:p>
          <a:p>
            <a:r>
              <a:rPr lang="en-US" altLang="zh-CN" dirty="0"/>
              <a:t>For example, they may want to generate a person wearing a floral T-shirt and jeans without expert software knowledge. </a:t>
            </a:r>
          </a:p>
          <a:p>
            <a:endParaRPr lang="en-US" altLang="zh-CN" dirty="0"/>
          </a:p>
          <a:p>
            <a:r>
              <a:rPr lang="en-US" altLang="zh-CN" dirty="0"/>
              <a:t>This is why text2human was created, and human image generation with explicit textual controls</a:t>
            </a:r>
          </a:p>
          <a:p>
            <a:endParaRPr lang="en-US" altLang="zh-CN" dirty="0"/>
          </a:p>
          <a:p>
            <a:r>
              <a:rPr lang="en-US" altLang="zh-CN" dirty="0"/>
              <a:t>(Click it!)</a:t>
            </a:r>
          </a:p>
          <a:p>
            <a:endParaRPr lang="en-US" altLang="zh-CN" dirty="0"/>
          </a:p>
          <a:p>
            <a:r>
              <a:rPr lang="en-US" altLang="zh-CN" dirty="0"/>
              <a:t>makes it possible for users to create 2D avatars more easily.</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a:t>
            </a:fld>
            <a:endParaRPr lang="zh-CN" altLang="en-US"/>
          </a:p>
        </p:txBody>
      </p:sp>
    </p:spTree>
    <p:extLst>
      <p:ext uri="{BB962C8B-B14F-4D97-AF65-F5344CB8AC3E}">
        <p14:creationId xmlns:p14="http://schemas.microsoft.com/office/powerpoint/2010/main" val="22258027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22</a:t>
            </a:fld>
            <a:endParaRPr lang="zh-CN" altLang="en-US"/>
          </a:p>
        </p:txBody>
      </p:sp>
    </p:spTree>
    <p:extLst>
      <p:ext uri="{BB962C8B-B14F-4D97-AF65-F5344CB8AC3E}">
        <p14:creationId xmlns:p14="http://schemas.microsoft.com/office/powerpoint/2010/main" val="606237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23</a:t>
            </a:fld>
            <a:endParaRPr lang="zh-CN" altLang="en-US"/>
          </a:p>
        </p:txBody>
      </p:sp>
    </p:spTree>
    <p:extLst>
      <p:ext uri="{BB962C8B-B14F-4D97-AF65-F5344CB8AC3E}">
        <p14:creationId xmlns:p14="http://schemas.microsoft.com/office/powerpoint/2010/main" val="2833471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24</a:t>
            </a:fld>
            <a:endParaRPr lang="zh-CN" altLang="en-US"/>
          </a:p>
        </p:txBody>
      </p:sp>
    </p:spTree>
    <p:extLst>
      <p:ext uri="{BB962C8B-B14F-4D97-AF65-F5344CB8AC3E}">
        <p14:creationId xmlns:p14="http://schemas.microsoft.com/office/powerpoint/2010/main" val="3311242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25</a:t>
            </a:fld>
            <a:endParaRPr lang="zh-CN" altLang="en-US"/>
          </a:p>
        </p:txBody>
      </p:sp>
    </p:spTree>
    <p:extLst>
      <p:ext uri="{BB962C8B-B14F-4D97-AF65-F5344CB8AC3E}">
        <p14:creationId xmlns:p14="http://schemas.microsoft.com/office/powerpoint/2010/main" val="27438015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26</a:t>
            </a:fld>
            <a:endParaRPr lang="zh-CN" altLang="en-US"/>
          </a:p>
        </p:txBody>
      </p:sp>
    </p:spTree>
    <p:extLst>
      <p:ext uri="{BB962C8B-B14F-4D97-AF65-F5344CB8AC3E}">
        <p14:creationId xmlns:p14="http://schemas.microsoft.com/office/powerpoint/2010/main" val="6280165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27</a:t>
            </a:fld>
            <a:endParaRPr lang="zh-CN" altLang="en-US"/>
          </a:p>
        </p:txBody>
      </p:sp>
    </p:spTree>
    <p:extLst>
      <p:ext uri="{BB962C8B-B14F-4D97-AF65-F5344CB8AC3E}">
        <p14:creationId xmlns:p14="http://schemas.microsoft.com/office/powerpoint/2010/main" val="19488062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So how it works? It has two stages. </a:t>
            </a:r>
          </a:p>
          <a:p>
            <a:endParaRPr lang="en-US" altLang="zh-CN" dirty="0"/>
          </a:p>
          <a:p>
            <a:r>
              <a:rPr lang="en-US" altLang="zh-CN" dirty="0"/>
              <a:t>First, it generates a human parsing mask / with diverse clothes shapes / </a:t>
            </a:r>
          </a:p>
          <a:p>
            <a:r>
              <a:rPr lang="en-US" altLang="zh-CN" dirty="0"/>
              <a:t>based on the given human pose / and user-specified texts / </a:t>
            </a:r>
          </a:p>
          <a:p>
            <a:r>
              <a:rPr lang="en-US" altLang="zh-CN" dirty="0"/>
              <a:t>describing the clothes shapes. </a:t>
            </a:r>
          </a:p>
          <a:p>
            <a:endParaRPr lang="en-US" altLang="zh-CN" dirty="0"/>
          </a:p>
          <a:p>
            <a:r>
              <a:rPr lang="en-US" altLang="zh-CN" dirty="0"/>
              <a:t>Second, it enriches the human parsing mask / with diverse textures of clothes / </a:t>
            </a:r>
          </a:p>
          <a:p>
            <a:r>
              <a:rPr lang="en-US" altLang="zh-CN" dirty="0"/>
              <a:t>based on texts / describing the clothes textures.</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3</a:t>
            </a:fld>
            <a:endParaRPr lang="zh-CN" altLang="en-US"/>
          </a:p>
        </p:txBody>
      </p:sp>
    </p:spTree>
    <p:extLst>
      <p:ext uri="{BB962C8B-B14F-4D97-AF65-F5344CB8AC3E}">
        <p14:creationId xmlns:p14="http://schemas.microsoft.com/office/powerpoint/2010/main" val="3826721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I’ll introduce the history of  Text2Human</a:t>
            </a:r>
          </a:p>
          <a:p>
            <a:r>
              <a:rPr lang="en-US" altLang="zh-CN" dirty="0"/>
              <a:t>There is a technology ………</a:t>
            </a:r>
          </a:p>
          <a:p>
            <a:r>
              <a:rPr lang="en-US" altLang="zh-CN" dirty="0"/>
              <a:t>It’s first generated in 2014, Then……….</a:t>
            </a:r>
          </a:p>
          <a:p>
            <a:r>
              <a:rPr lang="en-US" altLang="zh-CN" dirty="0"/>
              <a:t>In addition to unconditional generation, conditional GANs…..</a:t>
            </a:r>
          </a:p>
          <a:p>
            <a:r>
              <a:rPr lang="en-US" altLang="zh-CN" dirty="0"/>
              <a:t>Text2Human is  a conditional image generation framework by taking human poses and texts as inputs. And the Text2Human framework was generated for the text-driven controllable human image generation. Given a human pose, users can specify the clothes shapes and textures using solely natural language descriptions. Human images are then synthesized in accordance with the textual requests.</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4</a:t>
            </a:fld>
            <a:endParaRPr lang="zh-CN" altLang="en-US"/>
          </a:p>
        </p:txBody>
      </p:sp>
    </p:spTree>
    <p:extLst>
      <p:ext uri="{BB962C8B-B14F-4D97-AF65-F5344CB8AC3E}">
        <p14:creationId xmlns:p14="http://schemas.microsoft.com/office/powerpoint/2010/main" val="1572006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5</a:t>
            </a:fld>
            <a:endParaRPr lang="zh-CN" altLang="en-US"/>
          </a:p>
        </p:txBody>
      </p:sp>
    </p:spTree>
    <p:extLst>
      <p:ext uri="{BB962C8B-B14F-4D97-AF65-F5344CB8AC3E}">
        <p14:creationId xmlns:p14="http://schemas.microsoft.com/office/powerpoint/2010/main" val="2398541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6</a:t>
            </a:fld>
            <a:endParaRPr lang="zh-CN" altLang="en-US"/>
          </a:p>
        </p:txBody>
      </p:sp>
    </p:spTree>
    <p:extLst>
      <p:ext uri="{BB962C8B-B14F-4D97-AF65-F5344CB8AC3E}">
        <p14:creationId xmlns:p14="http://schemas.microsoft.com/office/powerpoint/2010/main" val="2112514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9</a:t>
            </a:fld>
            <a:endParaRPr lang="zh-CN" altLang="en-US"/>
          </a:p>
        </p:txBody>
      </p:sp>
    </p:spTree>
    <p:extLst>
      <p:ext uri="{BB962C8B-B14F-4D97-AF65-F5344CB8AC3E}">
        <p14:creationId xmlns:p14="http://schemas.microsoft.com/office/powerpoint/2010/main" val="345825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10</a:t>
            </a:fld>
            <a:endParaRPr lang="zh-CN" altLang="en-US"/>
          </a:p>
        </p:txBody>
      </p:sp>
    </p:spTree>
    <p:extLst>
      <p:ext uri="{BB962C8B-B14F-4D97-AF65-F5344CB8AC3E}">
        <p14:creationId xmlns:p14="http://schemas.microsoft.com/office/powerpoint/2010/main" val="2373996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May paper is </a:t>
            </a:r>
            <a:r>
              <a:rPr lang="en-US" altLang="zh-CN" dirty="0" err="1"/>
              <a:t>HumanGAN</a:t>
            </a:r>
            <a:r>
              <a:rPr lang="en-US" altLang="zh-CN" dirty="0"/>
              <a:t>: A Generative Model of Human Images, the GAN technology we have mentioned above </a:t>
            </a:r>
          </a:p>
          <a:p>
            <a:r>
              <a:rPr lang="en-US" altLang="zh-CN" dirty="0"/>
              <a:t>1-This paper presented a human image generation framework for full-body images of clothed humans called </a:t>
            </a:r>
            <a:r>
              <a:rPr lang="en-US" altLang="zh-CN" dirty="0" err="1"/>
              <a:t>HumanGAN</a:t>
            </a:r>
            <a:r>
              <a:rPr lang="en-US" altLang="zh-CN" dirty="0"/>
              <a:t>, which enables control of body pose, as well as independent control and sampling of appearance and clothing style on a body part level. 1-This pose-guided generative model can sample random appearances conditioned on a given pose (left), create persistent appearance and identity across different poses (middle), and sample body parts (right).</a:t>
            </a:r>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11</a:t>
            </a:fld>
            <a:endParaRPr lang="zh-CN" altLang="en-US"/>
          </a:p>
        </p:txBody>
      </p:sp>
    </p:spTree>
    <p:extLst>
      <p:ext uri="{BB962C8B-B14F-4D97-AF65-F5344CB8AC3E}">
        <p14:creationId xmlns:p14="http://schemas.microsoft.com/office/powerpoint/2010/main" val="194139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3228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8019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A215B94F-35AA-4197-AACF-3190440DBCA7}"/>
              </a:ext>
            </a:extLst>
          </p:cNvPr>
          <p:cNvSpPr/>
          <p:nvPr userDrawn="1"/>
        </p:nvSpPr>
        <p:spPr>
          <a:xfrm>
            <a:off x="-2374014" y="-362081"/>
            <a:ext cx="5867663" cy="5867663"/>
          </a:xfrm>
          <a:prstGeom prst="ellipse">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solidFill>
                <a:srgbClr val="393663"/>
              </a:solidFill>
              <a:latin typeface="Calibri" panose="020F0502020204030204" pitchFamily="34" charset="0"/>
            </a:endParaRPr>
          </a:p>
        </p:txBody>
      </p:sp>
      <p:sp>
        <p:nvSpPr>
          <p:cNvPr id="3" name="图片占位符 3">
            <a:extLst>
              <a:ext uri="{FF2B5EF4-FFF2-40B4-BE49-F238E27FC236}">
                <a16:creationId xmlns:a16="http://schemas.microsoft.com/office/drawing/2014/main" id="{F681538D-14C9-4AB8-B589-448679451297}"/>
              </a:ext>
            </a:extLst>
          </p:cNvPr>
          <p:cNvSpPr>
            <a:spLocks noGrp="1"/>
          </p:cNvSpPr>
          <p:nvPr>
            <p:ph type="pic" sz="quarter" idx="10"/>
          </p:nvPr>
        </p:nvSpPr>
        <p:spPr>
          <a:xfrm>
            <a:off x="1704458" y="736386"/>
            <a:ext cx="3670729" cy="3670729"/>
          </a:xfrm>
          <a:prstGeom prst="ellipse">
            <a:avLst/>
          </a:prstGeom>
        </p:spPr>
        <p:txBody>
          <a:bodyPr/>
          <a:lstStyle/>
          <a:p>
            <a:endParaRPr lang="zh-CN" altLang="en-US"/>
          </a:p>
        </p:txBody>
      </p:sp>
    </p:spTree>
    <p:extLst>
      <p:ext uri="{BB962C8B-B14F-4D97-AF65-F5344CB8AC3E}">
        <p14:creationId xmlns:p14="http://schemas.microsoft.com/office/powerpoint/2010/main" val="27365356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565EE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6734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8FBFF"/>
            </a:gs>
            <a:gs pos="3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Calibri" panose="020F0502020204030204" pitchFamily="34" charset="0"/>
              </a:defRPr>
            </a:lvl1pPr>
          </a:lstStyle>
          <a:p>
            <a:fld id="{FB7608A1-2387-4685-BA58-031B5ADDFCDD}" type="datetimeFigureOut">
              <a:rPr lang="zh-CN" altLang="en-US" smtClean="0"/>
              <a:pPr/>
              <a:t>2022/11/29</a:t>
            </a:fld>
            <a:endParaRPr lang="zh-CN" alt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Calibri" panose="020F0502020204030204" pitchFamily="34" charset="0"/>
              </a:defRPr>
            </a:lvl1pPr>
          </a:lstStyle>
          <a:p>
            <a:endParaRPr lang="zh-CN" alt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Calibri" panose="020F0502020204030204" pitchFamily="34" charset="0"/>
              </a:defRPr>
            </a:lvl1pPr>
          </a:lstStyle>
          <a:p>
            <a:fld id="{F1F32D51-9D61-45C5-8C71-8586F4332605}" type="slidenum">
              <a:rPr lang="zh-CN" altLang="en-US" smtClean="0"/>
              <a:pPr/>
              <a:t>‹#›</a:t>
            </a:fld>
            <a:endParaRPr lang="zh-CN" altLang="en-US" dirty="0"/>
          </a:p>
        </p:txBody>
      </p:sp>
    </p:spTree>
    <p:extLst>
      <p:ext uri="{BB962C8B-B14F-4D97-AF65-F5344CB8AC3E}">
        <p14:creationId xmlns:p14="http://schemas.microsoft.com/office/powerpoint/2010/main" val="3850984850"/>
      </p:ext>
    </p:extLst>
  </p:cSld>
  <p:clrMap bg1="lt1" tx1="dk1" bg2="lt2" tx2="dk2" accent1="accent1" accent2="accent2" accent3="accent3" accent4="accent4" accent5="accent5" accent6="accent6" hlink="hlink" folHlink="folHlink"/>
  <p:sldLayoutIdLst>
    <p:sldLayoutId id="2147483661" r:id="rId1"/>
    <p:sldLayoutId id="2147483688" r:id="rId2"/>
    <p:sldLayoutId id="2147483719" r:id="rId3"/>
    <p:sldLayoutId id="2147483720" r:id="rId4"/>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Calibri" panose="020F050202020403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Calibri" panose="020F050202020403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Calibri" panose="020F050202020403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Calibri" panose="020F050202020403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Calibri" panose="020F050202020403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3.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9.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21.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png"/><Relationship Id="rId18" Type="http://schemas.openxmlformats.org/officeDocument/2006/relationships/image" Target="../media/image43.png"/><Relationship Id="rId26" Type="http://schemas.openxmlformats.org/officeDocument/2006/relationships/image" Target="../media/image50.gif"/><Relationship Id="rId3" Type="http://schemas.openxmlformats.org/officeDocument/2006/relationships/image" Target="../media/image28.png"/><Relationship Id="rId21" Type="http://schemas.openxmlformats.org/officeDocument/2006/relationships/image" Target="../media/image46.png"/><Relationship Id="rId7" Type="http://schemas.openxmlformats.org/officeDocument/2006/relationships/image" Target="../media/image32.png"/><Relationship Id="rId12" Type="http://schemas.openxmlformats.org/officeDocument/2006/relationships/image" Target="../media/image37.png"/><Relationship Id="rId17" Type="http://schemas.openxmlformats.org/officeDocument/2006/relationships/image" Target="../media/image42.png"/><Relationship Id="rId25" Type="http://schemas.openxmlformats.org/officeDocument/2006/relationships/image" Target="../media/image49.gif"/><Relationship Id="rId2" Type="http://schemas.openxmlformats.org/officeDocument/2006/relationships/notesSlide" Target="../notesSlides/notesSlide14.xml"/><Relationship Id="rId16" Type="http://schemas.openxmlformats.org/officeDocument/2006/relationships/image" Target="../media/image41.png"/><Relationship Id="rId20" Type="http://schemas.openxmlformats.org/officeDocument/2006/relationships/image" Target="../media/image45.png"/><Relationship Id="rId29"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31.png"/><Relationship Id="rId11" Type="http://schemas.openxmlformats.org/officeDocument/2006/relationships/image" Target="../media/image36.png"/><Relationship Id="rId24" Type="http://schemas.openxmlformats.org/officeDocument/2006/relationships/image" Target="../media/image48.gif"/><Relationship Id="rId5" Type="http://schemas.openxmlformats.org/officeDocument/2006/relationships/image" Target="../media/image30.png"/><Relationship Id="rId15" Type="http://schemas.openxmlformats.org/officeDocument/2006/relationships/image" Target="../media/image40.png"/><Relationship Id="rId23" Type="http://schemas.openxmlformats.org/officeDocument/2006/relationships/image" Target="../media/image47.gif"/><Relationship Id="rId28" Type="http://schemas.openxmlformats.org/officeDocument/2006/relationships/image" Target="../media/image52.gif"/><Relationship Id="rId10" Type="http://schemas.openxmlformats.org/officeDocument/2006/relationships/image" Target="../media/image35.png"/><Relationship Id="rId19" Type="http://schemas.openxmlformats.org/officeDocument/2006/relationships/image" Target="../media/image44.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9.png"/><Relationship Id="rId22" Type="http://schemas.openxmlformats.org/officeDocument/2006/relationships/image" Target="../media/image27.png"/><Relationship Id="rId27" Type="http://schemas.openxmlformats.org/officeDocument/2006/relationships/image" Target="../media/image51.gif"/></Relationships>
</file>

<file path=ppt/slides/_rels/slide17.xml.rels><?xml version="1.0" encoding="UTF-8" standalone="yes"?>
<Relationships xmlns="http://schemas.openxmlformats.org/package/2006/relationships"><Relationship Id="rId8" Type="http://schemas.openxmlformats.org/officeDocument/2006/relationships/image" Target="../media/image58.png"/><Relationship Id="rId13" Type="http://schemas.openxmlformats.org/officeDocument/2006/relationships/image" Target="../media/image52.gif"/><Relationship Id="rId3" Type="http://schemas.openxmlformats.org/officeDocument/2006/relationships/image" Target="../media/image53.png"/><Relationship Id="rId7" Type="http://schemas.openxmlformats.org/officeDocument/2006/relationships/image" Target="../media/image57.png"/><Relationship Id="rId12"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6.png"/><Relationship Id="rId11" Type="http://schemas.openxmlformats.org/officeDocument/2006/relationships/image" Target="../media/image49.gif"/><Relationship Id="rId5" Type="http://schemas.openxmlformats.org/officeDocument/2006/relationships/image" Target="../media/image55.png"/><Relationship Id="rId10" Type="http://schemas.openxmlformats.org/officeDocument/2006/relationships/image" Target="../media/image26.png"/><Relationship Id="rId4" Type="http://schemas.openxmlformats.org/officeDocument/2006/relationships/image" Target="../media/image54.png"/><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59.png"/><Relationship Id="rId7"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image" Target="../media/image60.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64.png"/><Relationship Id="rId4" Type="http://schemas.openxmlformats.org/officeDocument/2006/relationships/image" Target="../media/image6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66.png"/><Relationship Id="rId5" Type="http://schemas.openxmlformats.org/officeDocument/2006/relationships/image" Target="../media/image17.png"/><Relationship Id="rId4" Type="http://schemas.openxmlformats.org/officeDocument/2006/relationships/image" Target="../media/image65.png"/></Relationships>
</file>

<file path=ppt/slides/_rels/slide21.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2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6.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66.png"/><Relationship Id="rId4" Type="http://schemas.openxmlformats.org/officeDocument/2006/relationships/image" Target="../media/image6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68.png"/><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68.png"/><Relationship Id="rId5" Type="http://schemas.openxmlformats.org/officeDocument/2006/relationships/image" Target="../media/image69.png"/><Relationship Id="rId4"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68.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8.gif"/><Relationship Id="rId5" Type="http://schemas.openxmlformats.org/officeDocument/2006/relationships/image" Target="../media/image7.g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矩形 15">
            <a:extLst>
              <a:ext uri="{FF2B5EF4-FFF2-40B4-BE49-F238E27FC236}">
                <a16:creationId xmlns:a16="http://schemas.microsoft.com/office/drawing/2014/main" id="{BCD609F5-1BE5-4E3C-A99E-1876CFFB004E}"/>
              </a:ext>
            </a:extLst>
          </p:cNvPr>
          <p:cNvSpPr/>
          <p:nvPr/>
        </p:nvSpPr>
        <p:spPr>
          <a:xfrm>
            <a:off x="751813" y="2657739"/>
            <a:ext cx="4146202" cy="1231106"/>
          </a:xfrm>
          <a:prstGeom prst="rect">
            <a:avLst/>
          </a:prstGeom>
        </p:spPr>
        <p:txBody>
          <a:bodyPr wrap="square">
            <a:spAutoFit/>
          </a:bodyPr>
          <a:lstStyle/>
          <a:p>
            <a:r>
              <a:rPr lang="en-US" altLang="zh-CN" b="1" dirty="0">
                <a:solidFill>
                  <a:srgbClr val="6A4678"/>
                </a:solidFill>
                <a:latin typeface="+mj-lt"/>
              </a:rPr>
              <a:t>Group member:</a:t>
            </a:r>
          </a:p>
          <a:p>
            <a:r>
              <a:rPr lang="en-US" altLang="zh-CN" sz="1400" dirty="0">
                <a:solidFill>
                  <a:srgbClr val="6A4678"/>
                </a:solidFill>
                <a:latin typeface="Arial" panose="020B0604020202020204" pitchFamily="34" charset="0"/>
                <a:cs typeface="Arial" panose="020B0604020202020204" pitchFamily="34" charset="0"/>
              </a:rPr>
              <a:t>Long Pan(21332147)</a:t>
            </a:r>
          </a:p>
          <a:p>
            <a:r>
              <a:rPr lang="en-US" altLang="zh-CN" sz="1400" dirty="0">
                <a:solidFill>
                  <a:srgbClr val="6A4678"/>
                </a:solidFill>
                <a:latin typeface="Arial" panose="020B0604020202020204" pitchFamily="34" charset="0"/>
                <a:cs typeface="Arial" panose="020B0604020202020204" pitchFamily="34" charset="0"/>
              </a:rPr>
              <a:t>Nitin Frederick(21330025)</a:t>
            </a:r>
          </a:p>
          <a:p>
            <a:r>
              <a:rPr lang="en-US" altLang="zh-CN" sz="1400" dirty="0">
                <a:solidFill>
                  <a:srgbClr val="6A4678"/>
                </a:solidFill>
                <a:latin typeface="Arial" panose="020B0604020202020204" pitchFamily="34" charset="0"/>
                <a:cs typeface="Arial" panose="020B0604020202020204" pitchFamily="34" charset="0"/>
              </a:rPr>
              <a:t>Weiwei Wan(22301337)</a:t>
            </a:r>
          </a:p>
          <a:p>
            <a:r>
              <a:rPr lang="en-US" altLang="zh-CN" sz="1400" dirty="0" err="1">
                <a:solidFill>
                  <a:srgbClr val="6A4678"/>
                </a:solidFill>
                <a:latin typeface="Arial" panose="020B0604020202020204" pitchFamily="34" charset="0"/>
                <a:cs typeface="Arial" panose="020B0604020202020204" pitchFamily="34" charset="0"/>
              </a:rPr>
              <a:t>Shuo</a:t>
            </a:r>
            <a:r>
              <a:rPr lang="en-US" altLang="zh-CN" sz="1400" dirty="0">
                <a:solidFill>
                  <a:srgbClr val="6A4678"/>
                </a:solidFill>
                <a:latin typeface="Arial" panose="020B0604020202020204" pitchFamily="34" charset="0"/>
                <a:cs typeface="Arial" panose="020B0604020202020204" pitchFamily="34" charset="0"/>
              </a:rPr>
              <a:t> Jia(22301057)</a:t>
            </a:r>
          </a:p>
        </p:txBody>
      </p:sp>
      <p:sp>
        <p:nvSpPr>
          <p:cNvPr id="18" name="文本框 17">
            <a:extLst>
              <a:ext uri="{FF2B5EF4-FFF2-40B4-BE49-F238E27FC236}">
                <a16:creationId xmlns:a16="http://schemas.microsoft.com/office/drawing/2014/main" id="{2D833CA0-5F57-466B-8AEA-2915A68BAF80}"/>
              </a:ext>
            </a:extLst>
          </p:cNvPr>
          <p:cNvSpPr txBox="1"/>
          <p:nvPr/>
        </p:nvSpPr>
        <p:spPr>
          <a:xfrm>
            <a:off x="734763" y="1186755"/>
            <a:ext cx="5584685" cy="1384995"/>
          </a:xfrm>
          <a:prstGeom prst="rect">
            <a:avLst/>
          </a:prstGeom>
          <a:noFill/>
        </p:spPr>
        <p:txBody>
          <a:bodyPr wrap="square">
            <a:spAutoFit/>
          </a:bodyPr>
          <a:lstStyle/>
          <a:p>
            <a:r>
              <a:rPr lang="en-US" altLang="zh-CN" sz="2800" b="1" dirty="0">
                <a:solidFill>
                  <a:srgbClr val="6A4678"/>
                </a:solidFill>
                <a:latin typeface="+mj-lt"/>
              </a:rPr>
              <a:t>Text2Human: Text-Driven Controllable Human Image Generation</a:t>
            </a:r>
          </a:p>
        </p:txBody>
      </p:sp>
      <p:sp>
        <p:nvSpPr>
          <p:cNvPr id="10" name="!!r-rect">
            <a:extLst>
              <a:ext uri="{FF2B5EF4-FFF2-40B4-BE49-F238E27FC236}">
                <a16:creationId xmlns:a16="http://schemas.microsoft.com/office/drawing/2014/main" id="{D922383B-F2BA-4EE3-92FB-596094719CB1}"/>
              </a:ext>
            </a:extLst>
          </p:cNvPr>
          <p:cNvSpPr/>
          <p:nvPr/>
        </p:nvSpPr>
        <p:spPr>
          <a:xfrm>
            <a:off x="802109" y="4053121"/>
            <a:ext cx="1239865"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rPr>
              <a:t>Group 6</a:t>
            </a:r>
          </a:p>
        </p:txBody>
      </p:sp>
      <p:sp>
        <p:nvSpPr>
          <p:cNvPr id="17" name="椭圆 16">
            <a:extLst>
              <a:ext uri="{FF2B5EF4-FFF2-40B4-BE49-F238E27FC236}">
                <a16:creationId xmlns:a16="http://schemas.microsoft.com/office/drawing/2014/main" id="{47DB5975-98E5-4425-A438-176E2C6DBFD2}"/>
              </a:ext>
            </a:extLst>
          </p:cNvPr>
          <p:cNvSpPr/>
          <p:nvPr/>
        </p:nvSpPr>
        <p:spPr>
          <a:xfrm>
            <a:off x="968577" y="527884"/>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72000" y="329603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5213782" y="990493"/>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 name="图片 2">
            <a:extLst>
              <a:ext uri="{FF2B5EF4-FFF2-40B4-BE49-F238E27FC236}">
                <a16:creationId xmlns:a16="http://schemas.microsoft.com/office/drawing/2014/main" id="{80C82ED1-974A-9D83-4B93-E82D3AEE1287}"/>
              </a:ext>
            </a:extLst>
          </p:cNvPr>
          <p:cNvPicPr>
            <a:picLocks noChangeAspect="1"/>
          </p:cNvPicPr>
          <p:nvPr/>
        </p:nvPicPr>
        <p:blipFill rotWithShape="1">
          <a:blip r:embed="rId3">
            <a:extLst>
              <a:ext uri="{28A0092B-C50C-407E-A947-70E740481C1C}">
                <a14:useLocalDpi xmlns:a14="http://schemas.microsoft.com/office/drawing/2010/main" val="0"/>
              </a:ext>
            </a:extLst>
          </a:blip>
          <a:srcRect l="32687" t="25903" r="26561"/>
          <a:stretch/>
        </p:blipFill>
        <p:spPr>
          <a:xfrm>
            <a:off x="5589166" y="92954"/>
            <a:ext cx="2665015" cy="4670774"/>
          </a:xfrm>
          <a:prstGeom prst="rect">
            <a:avLst/>
          </a:prstGeom>
        </p:spPr>
      </p:pic>
      <p:pic>
        <p:nvPicPr>
          <p:cNvPr id="4" name="图片 3">
            <a:extLst>
              <a:ext uri="{FF2B5EF4-FFF2-40B4-BE49-F238E27FC236}">
                <a16:creationId xmlns:a16="http://schemas.microsoft.com/office/drawing/2014/main" id="{05A86AA5-F108-173D-BBAD-DC8E90C099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717" y="-103990"/>
            <a:ext cx="1181397" cy="1120140"/>
          </a:xfrm>
          <a:prstGeom prst="rect">
            <a:avLst/>
          </a:prstGeom>
        </p:spPr>
      </p:pic>
    </p:spTree>
    <p:extLst>
      <p:ext uri="{BB962C8B-B14F-4D97-AF65-F5344CB8AC3E}">
        <p14:creationId xmlns:p14="http://schemas.microsoft.com/office/powerpoint/2010/main" val="18179233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椭圆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4444F9AA-6309-32CF-04F7-A1621163E8FB}"/>
              </a:ext>
            </a:extLst>
          </p:cNvPr>
          <p:cNvSpPr/>
          <p:nvPr/>
        </p:nvSpPr>
        <p:spPr>
          <a:xfrm>
            <a:off x="-1569756" y="-1517212"/>
            <a:ext cx="3904882" cy="3904882"/>
          </a:xfrm>
          <a:prstGeom prst="donut">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16" name="矩形: 圆角 15">
            <a:extLst>
              <a:ext uri="{FF2B5EF4-FFF2-40B4-BE49-F238E27FC236}">
                <a16:creationId xmlns:a16="http://schemas.microsoft.com/office/drawing/2014/main" id="{E017C12B-CBF2-4F52-930D-0BC60E859E9D}"/>
              </a:ext>
            </a:extLst>
          </p:cNvPr>
          <p:cNvSpPr/>
          <p:nvPr/>
        </p:nvSpPr>
        <p:spPr>
          <a:xfrm>
            <a:off x="193593" y="332961"/>
            <a:ext cx="3798304" cy="4522838"/>
          </a:xfrm>
          <a:prstGeom prst="roundRect">
            <a:avLst>
              <a:gd name="adj" fmla="val 11179"/>
            </a:avLst>
          </a:prstGeom>
          <a:solidFill>
            <a:schemeClr val="bg1">
              <a:alpha val="30000"/>
            </a:schemeClr>
          </a:solidFill>
          <a:ln>
            <a:gradFill flip="none" rotWithShape="1">
              <a:gsLst>
                <a:gs pos="22000">
                  <a:schemeClr val="bg1">
                    <a:alpha val="60000"/>
                  </a:schemeClr>
                </a:gs>
                <a:gs pos="57000">
                  <a:schemeClr val="bg1">
                    <a:alpha val="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2" name="!!圆: 空心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967CF9FD-4F3C-48BB-A4E6-275FBC6C632C}"/>
              </a:ext>
            </a:extLst>
          </p:cNvPr>
          <p:cNvSpPr/>
          <p:nvPr/>
        </p:nvSpPr>
        <p:spPr>
          <a:xfrm>
            <a:off x="8298555" y="-805977"/>
            <a:ext cx="1885221" cy="1885221"/>
          </a:xfrm>
          <a:prstGeom prst="donut">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4" name="矩形: 圆角 3">
            <a:extLst>
              <a:ext uri="{FF2B5EF4-FFF2-40B4-BE49-F238E27FC236}">
                <a16:creationId xmlns:a16="http://schemas.microsoft.com/office/drawing/2014/main" id="{B3785BAC-0118-4589-AFDA-D2D6D35075E6}"/>
              </a:ext>
            </a:extLst>
          </p:cNvPr>
          <p:cNvSpPr/>
          <p:nvPr/>
        </p:nvSpPr>
        <p:spPr>
          <a:xfrm>
            <a:off x="4145751" y="332961"/>
            <a:ext cx="4103304" cy="1266575"/>
          </a:xfrm>
          <a:prstGeom prst="roundRect">
            <a:avLst>
              <a:gd name="adj" fmla="val 16408"/>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5" name="文本框 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35F030FA-19AB-43DE-8569-3922CC956B48}"/>
              </a:ext>
            </a:extLst>
          </p:cNvPr>
          <p:cNvSpPr txBox="1"/>
          <p:nvPr/>
        </p:nvSpPr>
        <p:spPr>
          <a:xfrm>
            <a:off x="4743295" y="462205"/>
            <a:ext cx="2429756" cy="369332"/>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800" dirty="0"/>
              <a:t>Error optimization</a:t>
            </a:r>
          </a:p>
        </p:txBody>
      </p:sp>
      <p:sp>
        <p:nvSpPr>
          <p:cNvPr id="6" name="矩形 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4AD85F6D-BB7D-40D7-AB38-6D92B1583FA6}"/>
              </a:ext>
            </a:extLst>
          </p:cNvPr>
          <p:cNvSpPr/>
          <p:nvPr/>
        </p:nvSpPr>
        <p:spPr>
          <a:xfrm>
            <a:off x="4236076" y="808445"/>
            <a:ext cx="4073575"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The mask-and-replace diffusion strategy avoids the accumulation of errors of the AR model.</a:t>
            </a:r>
          </a:p>
        </p:txBody>
      </p:sp>
      <p:sp>
        <p:nvSpPr>
          <p:cNvPr id="8" name="矩形: 圆角 7">
            <a:extLst>
              <a:ext uri="{FF2B5EF4-FFF2-40B4-BE49-F238E27FC236}">
                <a16:creationId xmlns:a16="http://schemas.microsoft.com/office/drawing/2014/main" id="{2D35D841-7D4B-455A-AE08-33C0F1DC7E7B}"/>
              </a:ext>
            </a:extLst>
          </p:cNvPr>
          <p:cNvSpPr/>
          <p:nvPr/>
        </p:nvSpPr>
        <p:spPr>
          <a:xfrm>
            <a:off x="5040696" y="3390425"/>
            <a:ext cx="4103304" cy="1266575"/>
          </a:xfrm>
          <a:prstGeom prst="roundRect">
            <a:avLst>
              <a:gd name="adj" fmla="val 1968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9" name="文本框 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61AD9591-1C45-40F6-A090-37021D7DB094}"/>
              </a:ext>
            </a:extLst>
          </p:cNvPr>
          <p:cNvSpPr txBox="1"/>
          <p:nvPr/>
        </p:nvSpPr>
        <p:spPr>
          <a:xfrm>
            <a:off x="5629948" y="3508601"/>
            <a:ext cx="3086205" cy="369332"/>
          </a:xfrm>
          <a:prstGeom prst="rect">
            <a:avLst/>
          </a:prstGeom>
          <a:noFill/>
        </p:spPr>
        <p:txBody>
          <a:bodyPr wrap="square" rtlCol="0">
            <a:spAutoFit/>
          </a:bodyPr>
          <a:lstStyle>
            <a:defPPr>
              <a:defRPr lang="en-US"/>
            </a:defPPr>
            <a:lvl1pPr>
              <a:defRPr sz="1600" b="1">
                <a:solidFill>
                  <a:srgbClr val="393663"/>
                </a:solidFill>
                <a:latin typeface="+mj-lt"/>
                <a:ea typeface="微软雅黑"/>
              </a:defRPr>
            </a:lvl1pPr>
          </a:lstStyle>
          <a:p>
            <a:r>
              <a:rPr lang="en-US" altLang="zh-CN" sz="1800" dirty="0"/>
              <a:t>Faster speed</a:t>
            </a:r>
          </a:p>
        </p:txBody>
      </p:sp>
      <p:sp>
        <p:nvSpPr>
          <p:cNvPr id="10" name="矩形 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23E2FAF-D723-4DCE-A2D5-F67458CA2C52}"/>
              </a:ext>
            </a:extLst>
          </p:cNvPr>
          <p:cNvSpPr/>
          <p:nvPr/>
        </p:nvSpPr>
        <p:spPr>
          <a:xfrm>
            <a:off x="5135230" y="3877933"/>
            <a:ext cx="3877095"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Faster sampling speed because the indices are predicted in parallel. </a:t>
            </a:r>
          </a:p>
        </p:txBody>
      </p:sp>
      <p:sp>
        <p:nvSpPr>
          <p:cNvPr id="11" name="文本框 10"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B98414A0-11E8-49BA-9995-9012CE035864}"/>
              </a:ext>
            </a:extLst>
          </p:cNvPr>
          <p:cNvSpPr txBox="1"/>
          <p:nvPr/>
        </p:nvSpPr>
        <p:spPr>
          <a:xfrm>
            <a:off x="370150" y="700772"/>
            <a:ext cx="3269200" cy="1077218"/>
          </a:xfrm>
          <a:prstGeom prst="rect">
            <a:avLst/>
          </a:prstGeom>
          <a:noFill/>
        </p:spPr>
        <p:txBody>
          <a:bodyPr wrap="square" rtlCol="0">
            <a:spAutoFit/>
          </a:bodyPr>
          <a:lstStyle/>
          <a:p>
            <a:r>
              <a:rPr lang="en-US" altLang="zh-CN" sz="3200" b="1" dirty="0">
                <a:solidFill>
                  <a:srgbClr val="393663"/>
                </a:solidFill>
                <a:latin typeface="+mj-lt"/>
                <a:ea typeface="微软雅黑"/>
              </a:rPr>
              <a:t>Contribution to State of the Art</a:t>
            </a:r>
          </a:p>
        </p:txBody>
      </p:sp>
      <p:cxnSp>
        <p:nvCxnSpPr>
          <p:cNvPr id="13" name="直接连接符 12"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F4A3B3D1-3DAC-46F5-B16C-A693AEC0E824}"/>
              </a:ext>
            </a:extLst>
          </p:cNvPr>
          <p:cNvCxnSpPr>
            <a:cxnSpLocks/>
          </p:cNvCxnSpPr>
          <p:nvPr/>
        </p:nvCxnSpPr>
        <p:spPr>
          <a:xfrm>
            <a:off x="395144" y="4686450"/>
            <a:ext cx="989215" cy="0"/>
          </a:xfrm>
          <a:prstGeom prst="line">
            <a:avLst/>
          </a:prstGeom>
          <a:noFill/>
          <a:ln w="38100" cap="flat" cmpd="sng" algn="ctr">
            <a:solidFill>
              <a:srgbClr val="FEA278"/>
            </a:solidFill>
            <a:prstDash val="solid"/>
            <a:miter lim="800000"/>
          </a:ln>
          <a:effectLst/>
        </p:spPr>
      </p:cxnSp>
      <p:sp>
        <p:nvSpPr>
          <p:cNvPr id="14" name="文本框 13"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E3CA3368-975C-467A-AAD9-E31FB8245F11}"/>
              </a:ext>
            </a:extLst>
          </p:cNvPr>
          <p:cNvSpPr txBox="1"/>
          <p:nvPr/>
        </p:nvSpPr>
        <p:spPr>
          <a:xfrm>
            <a:off x="1394093" y="4532563"/>
            <a:ext cx="2219616" cy="307777"/>
          </a:xfrm>
          <a:prstGeom prst="rect">
            <a:avLst/>
          </a:prstGeom>
          <a:noFill/>
        </p:spPr>
        <p:txBody>
          <a:bodyPr wrap="square" rtlCol="0">
            <a:spAutoFit/>
          </a:bodyPr>
          <a:lstStyle>
            <a:defPPr>
              <a:defRPr lang="en-US"/>
            </a:defPPr>
            <a:lvl1pPr>
              <a:defRPr sz="3200" b="1">
                <a:solidFill>
                  <a:srgbClr val="393663"/>
                </a:solidFill>
                <a:latin typeface="+mj-lt"/>
                <a:ea typeface="微软雅黑"/>
              </a:defRPr>
            </a:lvl1pPr>
          </a:lstStyle>
          <a:p>
            <a:r>
              <a:rPr lang="en-US" altLang="zh-CN" sz="1400" dirty="0"/>
              <a:t>Method Comparison</a:t>
            </a:r>
          </a:p>
        </p:txBody>
      </p:sp>
      <p:sp>
        <p:nvSpPr>
          <p:cNvPr id="17" name="Freeform 5" descr="e7d195523061f1c09e9d68d7cf438b91ef959ecb14fc25d26BBA7F7DBC18E55DFF4014AF651F0BF2569D4B6C1DA7F1A4683A481403BD872FC687266AD13265C1DE7C373772FD8728ABDD69ADD03BFF5BE2862BC891DBB79E8C77DB9F81EA0053539D41D50664315879CF6697605FEBBB6C490CE8797437DDE478C096EDB5D7F628DC21DB53EEF33FBB758B9C20194E31">
            <a:extLst>
              <a:ext uri="{FF2B5EF4-FFF2-40B4-BE49-F238E27FC236}">
                <a16:creationId xmlns:a16="http://schemas.microsoft.com/office/drawing/2014/main" id="{FC97E133-2E98-45A3-89D9-9D2C366F8BDC}"/>
              </a:ext>
            </a:extLst>
          </p:cNvPr>
          <p:cNvSpPr>
            <a:spLocks noEditPoints="1"/>
          </p:cNvSpPr>
          <p:nvPr/>
        </p:nvSpPr>
        <p:spPr bwMode="auto">
          <a:xfrm>
            <a:off x="4361713" y="497281"/>
            <a:ext cx="314692" cy="268403"/>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rgbClr val="FEA278"/>
          </a:solidFill>
          <a:ln>
            <a:noFill/>
          </a:ln>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grpSp>
        <p:nvGrpSpPr>
          <p:cNvPr id="18" name="Group 20" descr="e7d195523061f1c09e9d68d7cf438b91ef959ecb14fc25d26BBA7F7DBC18E55DFF4014AF651F0BF2569D4B6C1DA7F1A4683A481403BD872FC687266AD13265C1DE7C373772FD8728ABDD69ADD03BFF5BE2862BC891DBB79E8C77DB9F81EA0053539D41D50664315879CF6697605FEBBB6C490CE8797437DDE478C096EDB5D7F628DC21DB53EEF33FBB758B9C20194E31">
            <a:extLst>
              <a:ext uri="{FF2B5EF4-FFF2-40B4-BE49-F238E27FC236}">
                <a16:creationId xmlns:a16="http://schemas.microsoft.com/office/drawing/2014/main" id="{7959C289-AEF6-409E-8556-08E119925607}"/>
              </a:ext>
            </a:extLst>
          </p:cNvPr>
          <p:cNvGrpSpPr>
            <a:grpSpLocks noChangeAspect="1"/>
          </p:cNvGrpSpPr>
          <p:nvPr/>
        </p:nvGrpSpPr>
        <p:grpSpPr bwMode="auto">
          <a:xfrm>
            <a:off x="5192530" y="3551890"/>
            <a:ext cx="380932" cy="285282"/>
            <a:chOff x="2423" y="1278"/>
            <a:chExt cx="912" cy="683"/>
          </a:xfrm>
          <a:solidFill>
            <a:srgbClr val="5448D2"/>
          </a:solidFill>
        </p:grpSpPr>
        <p:sp>
          <p:nvSpPr>
            <p:cNvPr id="19" name="Freeform 21">
              <a:extLst>
                <a:ext uri="{FF2B5EF4-FFF2-40B4-BE49-F238E27FC236}">
                  <a16:creationId xmlns:a16="http://schemas.microsoft.com/office/drawing/2014/main" id="{753290A6-C847-4C15-B6F3-564C8CEEE936}"/>
                </a:ext>
              </a:extLst>
            </p:cNvPr>
            <p:cNvSpPr>
              <a:spLocks/>
            </p:cNvSpPr>
            <p:nvPr/>
          </p:nvSpPr>
          <p:spPr bwMode="auto">
            <a:xfrm>
              <a:off x="2746" y="1582"/>
              <a:ext cx="265" cy="281"/>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sp>
          <p:nvSpPr>
            <p:cNvPr id="20" name="Freeform 22">
              <a:extLst>
                <a:ext uri="{FF2B5EF4-FFF2-40B4-BE49-F238E27FC236}">
                  <a16:creationId xmlns:a16="http://schemas.microsoft.com/office/drawing/2014/main" id="{DF7592FA-A5C5-4ADA-94C0-789117E68276}"/>
                </a:ext>
              </a:extLst>
            </p:cNvPr>
            <p:cNvSpPr>
              <a:spLocks noEditPoints="1"/>
            </p:cNvSpPr>
            <p:nvPr/>
          </p:nvSpPr>
          <p:spPr bwMode="auto">
            <a:xfrm>
              <a:off x="2423" y="1278"/>
              <a:ext cx="912" cy="683"/>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grpSp>
      <p:sp>
        <p:nvSpPr>
          <p:cNvPr id="3" name="矩形: 圆角 2">
            <a:extLst>
              <a:ext uri="{FF2B5EF4-FFF2-40B4-BE49-F238E27FC236}">
                <a16:creationId xmlns:a16="http://schemas.microsoft.com/office/drawing/2014/main" id="{B1D8D367-8E57-BAD7-C558-227B4A4DF9E5}"/>
              </a:ext>
            </a:extLst>
          </p:cNvPr>
          <p:cNvSpPr/>
          <p:nvPr/>
        </p:nvSpPr>
        <p:spPr>
          <a:xfrm>
            <a:off x="4474239" y="1859247"/>
            <a:ext cx="4103304" cy="1266575"/>
          </a:xfrm>
          <a:prstGeom prst="roundRect">
            <a:avLst>
              <a:gd name="adj" fmla="val 1968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7" name="文本框 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A08E655F-2D4B-458E-3DBD-51253545DCC3}"/>
              </a:ext>
            </a:extLst>
          </p:cNvPr>
          <p:cNvSpPr txBox="1"/>
          <p:nvPr/>
        </p:nvSpPr>
        <p:spPr>
          <a:xfrm>
            <a:off x="5055047" y="1967298"/>
            <a:ext cx="3086205" cy="369332"/>
          </a:xfrm>
          <a:prstGeom prst="rect">
            <a:avLst/>
          </a:prstGeom>
          <a:noFill/>
        </p:spPr>
        <p:txBody>
          <a:bodyPr wrap="square" rtlCol="0">
            <a:spAutoFit/>
          </a:bodyPr>
          <a:lstStyle>
            <a:defPPr>
              <a:defRPr lang="en-US"/>
            </a:defPPr>
            <a:lvl1pPr>
              <a:defRPr sz="1600" b="1">
                <a:solidFill>
                  <a:srgbClr val="393663"/>
                </a:solidFill>
                <a:latin typeface="+mj-lt"/>
                <a:ea typeface="微软雅黑"/>
              </a:defRPr>
            </a:lvl1pPr>
          </a:lstStyle>
          <a:p>
            <a:r>
              <a:rPr lang="en-US" altLang="zh-CN" sz="1800" dirty="0"/>
              <a:t>Higher Quality</a:t>
            </a:r>
          </a:p>
        </p:txBody>
      </p:sp>
      <p:sp>
        <p:nvSpPr>
          <p:cNvPr id="15" name="矩形 1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97F97F85-026F-8529-81A1-4D879B55DE01}"/>
              </a:ext>
            </a:extLst>
          </p:cNvPr>
          <p:cNvSpPr/>
          <p:nvPr/>
        </p:nvSpPr>
        <p:spPr>
          <a:xfrm>
            <a:off x="4651662" y="2336630"/>
            <a:ext cx="3798304"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lang="en-US" altLang="zh-CN" sz="1600" kern="0" dirty="0">
                <a:solidFill>
                  <a:schemeClr val="tx1">
                    <a:lumMod val="75000"/>
                    <a:lumOff val="25000"/>
                  </a:schemeClr>
                </a:solidFill>
                <a:latin typeface="Calibri" panose="020F0502020204030204" pitchFamily="34" charset="0"/>
                <a:ea typeface="微软雅黑"/>
                <a:cs typeface="+mn-ea"/>
                <a:sym typeface="Calibri" panose="020F0502020204030204" pitchFamily="34" charset="0"/>
              </a:rPr>
              <a:t>M</a:t>
            </a: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ore complex scenes, improves the synthesized image quality and faster speed</a:t>
            </a:r>
          </a:p>
        </p:txBody>
      </p:sp>
      <p:grpSp>
        <p:nvGrpSpPr>
          <p:cNvPr id="24" name="Group 69">
            <a:extLst>
              <a:ext uri="{FF2B5EF4-FFF2-40B4-BE49-F238E27FC236}">
                <a16:creationId xmlns:a16="http://schemas.microsoft.com/office/drawing/2014/main" id="{FCA736CE-6F25-7967-D601-C63E0F4BD9B7}"/>
              </a:ext>
            </a:extLst>
          </p:cNvPr>
          <p:cNvGrpSpPr/>
          <p:nvPr/>
        </p:nvGrpSpPr>
        <p:grpSpPr>
          <a:xfrm>
            <a:off x="4670535" y="1983433"/>
            <a:ext cx="359165" cy="337063"/>
            <a:chOff x="10074275" y="1647825"/>
            <a:chExt cx="464344" cy="435769"/>
          </a:xfrm>
          <a:solidFill>
            <a:srgbClr val="5F5FE5"/>
          </a:solidFill>
        </p:grpSpPr>
        <p:sp>
          <p:nvSpPr>
            <p:cNvPr id="25" name="AutoShape 69">
              <a:extLst>
                <a:ext uri="{FF2B5EF4-FFF2-40B4-BE49-F238E27FC236}">
                  <a16:creationId xmlns:a16="http://schemas.microsoft.com/office/drawing/2014/main" id="{35DFF07B-BC54-9CC3-DB1D-37AF7BFDEAAF}"/>
                </a:ext>
              </a:extLst>
            </p:cNvPr>
            <p:cNvSpPr>
              <a:spLocks/>
            </p:cNvSpPr>
            <p:nvPr/>
          </p:nvSpPr>
          <p:spPr bwMode="auto">
            <a:xfrm>
              <a:off x="10074275" y="164782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6" name="AutoShape 70">
              <a:extLst>
                <a:ext uri="{FF2B5EF4-FFF2-40B4-BE49-F238E27FC236}">
                  <a16:creationId xmlns:a16="http://schemas.microsoft.com/office/drawing/2014/main" id="{277F5ACF-AAD8-C38D-9024-3ED210873CE9}"/>
                </a:ext>
              </a:extLst>
            </p:cNvPr>
            <p:cNvSpPr>
              <a:spLocks/>
            </p:cNvSpPr>
            <p:nvPr/>
          </p:nvSpPr>
          <p:spPr bwMode="auto">
            <a:xfrm>
              <a:off x="10291763" y="173434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7" name="AutoShape 71">
              <a:extLst>
                <a:ext uri="{FF2B5EF4-FFF2-40B4-BE49-F238E27FC236}">
                  <a16:creationId xmlns:a16="http://schemas.microsoft.com/office/drawing/2014/main" id="{4B0C6D82-AED3-BBC0-F9A4-5397C3731E67}"/>
                </a:ext>
              </a:extLst>
            </p:cNvPr>
            <p:cNvSpPr>
              <a:spLocks/>
            </p:cNvSpPr>
            <p:nvPr/>
          </p:nvSpPr>
          <p:spPr bwMode="auto">
            <a:xfrm>
              <a:off x="10291763" y="177800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8" name="AutoShape 72">
              <a:extLst>
                <a:ext uri="{FF2B5EF4-FFF2-40B4-BE49-F238E27FC236}">
                  <a16:creationId xmlns:a16="http://schemas.microsoft.com/office/drawing/2014/main" id="{629B9337-6ADA-6DC3-1E03-7EAE82DD38D1}"/>
                </a:ext>
              </a:extLst>
            </p:cNvPr>
            <p:cNvSpPr>
              <a:spLocks/>
            </p:cNvSpPr>
            <p:nvPr/>
          </p:nvSpPr>
          <p:spPr bwMode="auto">
            <a:xfrm>
              <a:off x="10291763" y="182165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9" name="AutoShape 73">
              <a:extLst>
                <a:ext uri="{FF2B5EF4-FFF2-40B4-BE49-F238E27FC236}">
                  <a16:creationId xmlns:a16="http://schemas.microsoft.com/office/drawing/2014/main" id="{62C0909B-4DE5-D792-41CF-4E22DF51ACD7}"/>
                </a:ext>
              </a:extLst>
            </p:cNvPr>
            <p:cNvSpPr>
              <a:spLocks/>
            </p:cNvSpPr>
            <p:nvPr/>
          </p:nvSpPr>
          <p:spPr bwMode="auto">
            <a:xfrm>
              <a:off x="10132219" y="190896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0" name="AutoShape 74">
              <a:extLst>
                <a:ext uri="{FF2B5EF4-FFF2-40B4-BE49-F238E27FC236}">
                  <a16:creationId xmlns:a16="http://schemas.microsoft.com/office/drawing/2014/main" id="{5B30366F-1A13-29D4-AD77-AF780B41BC73}"/>
                </a:ext>
              </a:extLst>
            </p:cNvPr>
            <p:cNvSpPr>
              <a:spLocks/>
            </p:cNvSpPr>
            <p:nvPr/>
          </p:nvSpPr>
          <p:spPr bwMode="auto">
            <a:xfrm>
              <a:off x="10132219" y="195262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1" name="AutoShape 75">
              <a:extLst>
                <a:ext uri="{FF2B5EF4-FFF2-40B4-BE49-F238E27FC236}">
                  <a16:creationId xmlns:a16="http://schemas.microsoft.com/office/drawing/2014/main" id="{317EB412-A9FE-2365-A58D-D77BAFA39CA7}"/>
                </a:ext>
              </a:extLst>
            </p:cNvPr>
            <p:cNvSpPr>
              <a:spLocks/>
            </p:cNvSpPr>
            <p:nvPr/>
          </p:nvSpPr>
          <p:spPr bwMode="auto">
            <a:xfrm>
              <a:off x="10132219" y="199628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2" name="AutoShape 76">
              <a:extLst>
                <a:ext uri="{FF2B5EF4-FFF2-40B4-BE49-F238E27FC236}">
                  <a16:creationId xmlns:a16="http://schemas.microsoft.com/office/drawing/2014/main" id="{B497C20D-14A6-4F58-39EB-DE1D731F6B76}"/>
                </a:ext>
              </a:extLst>
            </p:cNvPr>
            <p:cNvSpPr>
              <a:spLocks/>
            </p:cNvSpPr>
            <p:nvPr/>
          </p:nvSpPr>
          <p:spPr bwMode="auto">
            <a:xfrm>
              <a:off x="10132219" y="186531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3" name="AutoShape 77">
              <a:extLst>
                <a:ext uri="{FF2B5EF4-FFF2-40B4-BE49-F238E27FC236}">
                  <a16:creationId xmlns:a16="http://schemas.microsoft.com/office/drawing/2014/main" id="{BC8E9515-6BC6-A160-5E4D-E2666D973D63}"/>
                </a:ext>
              </a:extLst>
            </p:cNvPr>
            <p:cNvSpPr>
              <a:spLocks/>
            </p:cNvSpPr>
            <p:nvPr/>
          </p:nvSpPr>
          <p:spPr bwMode="auto">
            <a:xfrm>
              <a:off x="10132219" y="172005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grpSp>
      <p:pic>
        <p:nvPicPr>
          <p:cNvPr id="8194" name="Picture 2">
            <a:extLst>
              <a:ext uri="{FF2B5EF4-FFF2-40B4-BE49-F238E27FC236}">
                <a16:creationId xmlns:a16="http://schemas.microsoft.com/office/drawing/2014/main" id="{87CAF74C-DA4F-D663-6F00-842BCD91DB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847" y="1807738"/>
            <a:ext cx="2855853" cy="2703356"/>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a:extLst>
              <a:ext uri="{FF2B5EF4-FFF2-40B4-BE49-F238E27FC236}">
                <a16:creationId xmlns:a16="http://schemas.microsoft.com/office/drawing/2014/main" id="{88EF66D8-19D2-5668-9078-C6E212680E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5423" y="3772736"/>
            <a:ext cx="1370764" cy="1370764"/>
          </a:xfrm>
          <a:prstGeom prst="rect">
            <a:avLst/>
          </a:prstGeom>
        </p:spPr>
      </p:pic>
      <p:pic>
        <p:nvPicPr>
          <p:cNvPr id="21" name="图片 20">
            <a:extLst>
              <a:ext uri="{FF2B5EF4-FFF2-40B4-BE49-F238E27FC236}">
                <a16:creationId xmlns:a16="http://schemas.microsoft.com/office/drawing/2014/main" id="{A9819615-C032-508D-85E6-5FEDC26C26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59105" y="5143500"/>
            <a:ext cx="925928" cy="925928"/>
          </a:xfrm>
          <a:prstGeom prst="rect">
            <a:avLst/>
          </a:prstGeom>
        </p:spPr>
      </p:pic>
      <p:pic>
        <p:nvPicPr>
          <p:cNvPr id="23" name="图片 22">
            <a:extLst>
              <a:ext uri="{FF2B5EF4-FFF2-40B4-BE49-F238E27FC236}">
                <a16:creationId xmlns:a16="http://schemas.microsoft.com/office/drawing/2014/main" id="{7C6F2C24-BBCE-31AD-50C1-72AFEB9392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16705" y="4495429"/>
            <a:ext cx="689821" cy="689821"/>
          </a:xfrm>
          <a:prstGeom prst="rect">
            <a:avLst/>
          </a:prstGeom>
        </p:spPr>
      </p:pic>
    </p:spTree>
    <p:extLst>
      <p:ext uri="{BB962C8B-B14F-4D97-AF65-F5344CB8AC3E}">
        <p14:creationId xmlns:p14="http://schemas.microsoft.com/office/powerpoint/2010/main" val="17547073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4F8C39FD-38DB-4990-B690-B9EEA82ED3D7}"/>
              </a:ext>
            </a:extLst>
          </p:cNvPr>
          <p:cNvPicPr>
            <a:picLocks noChangeAspect="1"/>
          </p:cNvPicPr>
          <p:nvPr/>
        </p:nvPicPr>
        <p:blipFill rotWithShape="1">
          <a:blip r:embed="rId3">
            <a:extLst>
              <a:ext uri="{28A0092B-C50C-407E-A947-70E740481C1C}">
                <a14:useLocalDpi xmlns:a14="http://schemas.microsoft.com/office/drawing/2010/main" val="0"/>
              </a:ext>
            </a:extLst>
          </a:blip>
          <a:srcRect t="36889"/>
          <a:stretch/>
        </p:blipFill>
        <p:spPr>
          <a:xfrm>
            <a:off x="3719798" y="2590810"/>
            <a:ext cx="1075438" cy="361107"/>
          </a:xfrm>
          <a:prstGeom prst="rect">
            <a:avLst/>
          </a:prstGeom>
        </p:spPr>
      </p:pic>
      <p:sp>
        <p:nvSpPr>
          <p:cNvPr id="15" name="!!椭圆 1">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圆: 空心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矩形 15">
            <a:extLst>
              <a:ext uri="{FF2B5EF4-FFF2-40B4-BE49-F238E27FC236}">
                <a16:creationId xmlns:a16="http://schemas.microsoft.com/office/drawing/2014/main" id="{BCD609F5-1BE5-4E3C-A99E-1876CFFB004E}"/>
              </a:ext>
            </a:extLst>
          </p:cNvPr>
          <p:cNvSpPr/>
          <p:nvPr/>
        </p:nvSpPr>
        <p:spPr>
          <a:xfrm>
            <a:off x="793419" y="2069974"/>
            <a:ext cx="4847185" cy="338554"/>
          </a:xfrm>
          <a:prstGeom prst="rect">
            <a:avLst/>
          </a:prstGeom>
        </p:spPr>
        <p:txBody>
          <a:bodyPr wrap="square">
            <a:spAutoFit/>
          </a:bodyPr>
          <a:lstStyle/>
          <a:p>
            <a:r>
              <a:rPr lang="en-US" altLang="zh-CN" sz="1600" dirty="0">
                <a:solidFill>
                  <a:srgbClr val="6A4678"/>
                </a:solidFill>
                <a:latin typeface="+mj-lt"/>
              </a:rPr>
              <a:t>Human image generation framework </a:t>
            </a:r>
          </a:p>
        </p:txBody>
      </p:sp>
      <p:pic>
        <p:nvPicPr>
          <p:cNvPr id="7" name="图片 6">
            <a:extLst>
              <a:ext uri="{FF2B5EF4-FFF2-40B4-BE49-F238E27FC236}">
                <a16:creationId xmlns:a16="http://schemas.microsoft.com/office/drawing/2014/main" id="{55D8C73D-2124-4DC5-A607-0B42A61B8B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8356" y="203278"/>
            <a:ext cx="2721709" cy="2721709"/>
          </a:xfrm>
          <a:prstGeom prst="rect">
            <a:avLst/>
          </a:prstGeom>
        </p:spPr>
      </p:pic>
      <p:sp>
        <p:nvSpPr>
          <p:cNvPr id="17" name="椭圆 16">
            <a:extLst>
              <a:ext uri="{FF2B5EF4-FFF2-40B4-BE49-F238E27FC236}">
                <a16:creationId xmlns:a16="http://schemas.microsoft.com/office/drawing/2014/main" id="{47DB5975-98E5-4425-A438-176E2C6DBFD2}"/>
              </a:ext>
            </a:extLst>
          </p:cNvPr>
          <p:cNvSpPr/>
          <p:nvPr/>
        </p:nvSpPr>
        <p:spPr>
          <a:xfrm>
            <a:off x="1187046" y="378775"/>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5021272" y="433765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4908590" y="1663171"/>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椭圆 2">
            <a:extLst>
              <a:ext uri="{FF2B5EF4-FFF2-40B4-BE49-F238E27FC236}">
                <a16:creationId xmlns:a16="http://schemas.microsoft.com/office/drawing/2014/main" id="{6553DA61-C968-2D71-A281-02D574A420B7}"/>
              </a:ext>
            </a:extLst>
          </p:cNvPr>
          <p:cNvSpPr/>
          <p:nvPr/>
        </p:nvSpPr>
        <p:spPr>
          <a:xfrm>
            <a:off x="584969" y="2156196"/>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5" name="矩形 4">
            <a:extLst>
              <a:ext uri="{FF2B5EF4-FFF2-40B4-BE49-F238E27FC236}">
                <a16:creationId xmlns:a16="http://schemas.microsoft.com/office/drawing/2014/main" id="{FEAEA0FE-9C4D-08C9-EB6D-5C074CC62643}"/>
              </a:ext>
            </a:extLst>
          </p:cNvPr>
          <p:cNvSpPr/>
          <p:nvPr/>
        </p:nvSpPr>
        <p:spPr>
          <a:xfrm>
            <a:off x="793419" y="2369440"/>
            <a:ext cx="4847185" cy="338554"/>
          </a:xfrm>
          <a:prstGeom prst="rect">
            <a:avLst/>
          </a:prstGeom>
        </p:spPr>
        <p:txBody>
          <a:bodyPr wrap="square">
            <a:spAutoFit/>
          </a:bodyPr>
          <a:lstStyle/>
          <a:p>
            <a:pPr marL="0" algn="l" rtl="0" eaLnBrk="1" latinLnBrk="0" hangingPunct="1">
              <a:spcBef>
                <a:spcPts val="0"/>
              </a:spcBef>
              <a:spcAft>
                <a:spcPts val="0"/>
              </a:spcAft>
            </a:pPr>
            <a:r>
              <a:rPr lang="en-US" altLang="zh-CN" sz="1600" kern="1200" dirty="0">
                <a:solidFill>
                  <a:srgbClr val="6A4678"/>
                </a:solidFill>
                <a:effectLst/>
                <a:latin typeface="Century Gothic" panose="020B0502020202020204" pitchFamily="34" charset="0"/>
                <a:ea typeface="微软雅黑 Light" panose="020B0502040204020203" pitchFamily="34" charset="-122"/>
                <a:cs typeface="+mn-cs"/>
              </a:rPr>
              <a:t>Full-body images of clothed humans</a:t>
            </a:r>
            <a:endParaRPr lang="zh-CN" altLang="zh-CN" sz="1400" dirty="0">
              <a:effectLst/>
            </a:endParaRPr>
          </a:p>
        </p:txBody>
      </p:sp>
      <p:sp>
        <p:nvSpPr>
          <p:cNvPr id="6" name="椭圆 5">
            <a:extLst>
              <a:ext uri="{FF2B5EF4-FFF2-40B4-BE49-F238E27FC236}">
                <a16:creationId xmlns:a16="http://schemas.microsoft.com/office/drawing/2014/main" id="{AD38C9BC-4A9F-9EDC-6311-8037184E8D20}"/>
              </a:ext>
            </a:extLst>
          </p:cNvPr>
          <p:cNvSpPr/>
          <p:nvPr/>
        </p:nvSpPr>
        <p:spPr>
          <a:xfrm>
            <a:off x="584969" y="246677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026" name="Picture 2">
            <a:extLst>
              <a:ext uri="{FF2B5EF4-FFF2-40B4-BE49-F238E27FC236}">
                <a16:creationId xmlns:a16="http://schemas.microsoft.com/office/drawing/2014/main" id="{E3BD9E6D-18DE-9A2D-0DD2-D5E66EA80B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642" y="2984340"/>
            <a:ext cx="8170716" cy="157031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1C1CFD77-E546-8A44-CFF5-37009A3CE7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846" y="-12472"/>
            <a:ext cx="1109482" cy="1109482"/>
          </a:xfrm>
          <a:prstGeom prst="rect">
            <a:avLst/>
          </a:prstGeom>
        </p:spPr>
      </p:pic>
      <p:grpSp>
        <p:nvGrpSpPr>
          <p:cNvPr id="10" name="组合 9">
            <a:extLst>
              <a:ext uri="{FF2B5EF4-FFF2-40B4-BE49-F238E27FC236}">
                <a16:creationId xmlns:a16="http://schemas.microsoft.com/office/drawing/2014/main" id="{0A52756C-F525-2B66-7001-41620A93F5E0}"/>
              </a:ext>
            </a:extLst>
          </p:cNvPr>
          <p:cNvGrpSpPr/>
          <p:nvPr/>
        </p:nvGrpSpPr>
        <p:grpSpPr>
          <a:xfrm flipH="1">
            <a:off x="3335293" y="1496784"/>
            <a:ext cx="882146" cy="254128"/>
            <a:chOff x="5822729" y="1177159"/>
            <a:chExt cx="3174125" cy="914400"/>
          </a:xfrm>
        </p:grpSpPr>
        <p:sp>
          <p:nvSpPr>
            <p:cNvPr id="11" name="矩形: 圆角 10">
              <a:extLst>
                <a:ext uri="{FF2B5EF4-FFF2-40B4-BE49-F238E27FC236}">
                  <a16:creationId xmlns:a16="http://schemas.microsoft.com/office/drawing/2014/main" id="{32E42CF4-345D-7321-4ACB-FCE7693C2EA3}"/>
                </a:ext>
              </a:extLst>
            </p:cNvPr>
            <p:cNvSpPr/>
            <p:nvPr/>
          </p:nvSpPr>
          <p:spPr>
            <a:xfrm>
              <a:off x="5822729" y="1923394"/>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2" name="矩形: 圆角 11">
              <a:extLst>
                <a:ext uri="{FF2B5EF4-FFF2-40B4-BE49-F238E27FC236}">
                  <a16:creationId xmlns:a16="http://schemas.microsoft.com/office/drawing/2014/main" id="{96DFFB8F-C61D-1C12-7CFA-1AD17F83132F}"/>
                </a:ext>
              </a:extLst>
            </p:cNvPr>
            <p:cNvSpPr/>
            <p:nvPr/>
          </p:nvSpPr>
          <p:spPr>
            <a:xfrm>
              <a:off x="6358758" y="1177159"/>
              <a:ext cx="2112580" cy="15765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3" name="矩形: 圆角 12">
              <a:extLst>
                <a:ext uri="{FF2B5EF4-FFF2-40B4-BE49-F238E27FC236}">
                  <a16:creationId xmlns:a16="http://schemas.microsoft.com/office/drawing/2014/main" id="{1DA31E47-0F81-0704-F167-66D1343A7869}"/>
                </a:ext>
              </a:extLst>
            </p:cNvPr>
            <p:cNvSpPr/>
            <p:nvPr/>
          </p:nvSpPr>
          <p:spPr>
            <a:xfrm>
              <a:off x="6747639" y="1545021"/>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grpSp>
        <p:nvGrpSpPr>
          <p:cNvPr id="14" name="组合 13">
            <a:extLst>
              <a:ext uri="{FF2B5EF4-FFF2-40B4-BE49-F238E27FC236}">
                <a16:creationId xmlns:a16="http://schemas.microsoft.com/office/drawing/2014/main" id="{7156FDE3-2BDC-559D-E50A-B7B60E40C62E}"/>
              </a:ext>
            </a:extLst>
          </p:cNvPr>
          <p:cNvGrpSpPr/>
          <p:nvPr/>
        </p:nvGrpSpPr>
        <p:grpSpPr>
          <a:xfrm>
            <a:off x="4494681" y="1507295"/>
            <a:ext cx="882146" cy="254128"/>
            <a:chOff x="5822729" y="1177159"/>
            <a:chExt cx="3174125" cy="914400"/>
          </a:xfrm>
        </p:grpSpPr>
        <p:sp>
          <p:nvSpPr>
            <p:cNvPr id="21" name="矩形: 圆角 20">
              <a:extLst>
                <a:ext uri="{FF2B5EF4-FFF2-40B4-BE49-F238E27FC236}">
                  <a16:creationId xmlns:a16="http://schemas.microsoft.com/office/drawing/2014/main" id="{86636C86-64A7-1633-0A25-907C8405EE60}"/>
                </a:ext>
              </a:extLst>
            </p:cNvPr>
            <p:cNvSpPr/>
            <p:nvPr/>
          </p:nvSpPr>
          <p:spPr>
            <a:xfrm>
              <a:off x="5822729" y="1923394"/>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2" name="矩形: 圆角 21">
              <a:extLst>
                <a:ext uri="{FF2B5EF4-FFF2-40B4-BE49-F238E27FC236}">
                  <a16:creationId xmlns:a16="http://schemas.microsoft.com/office/drawing/2014/main" id="{11644B5F-6C75-6570-852F-1D9FD20B5657}"/>
                </a:ext>
              </a:extLst>
            </p:cNvPr>
            <p:cNvSpPr/>
            <p:nvPr/>
          </p:nvSpPr>
          <p:spPr>
            <a:xfrm>
              <a:off x="6358758" y="1177159"/>
              <a:ext cx="2112580" cy="15765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3" name="矩形: 圆角 22">
              <a:extLst>
                <a:ext uri="{FF2B5EF4-FFF2-40B4-BE49-F238E27FC236}">
                  <a16:creationId xmlns:a16="http://schemas.microsoft.com/office/drawing/2014/main" id="{DEF61D3A-3005-E75F-3EBA-5BC032AAACEF}"/>
                </a:ext>
              </a:extLst>
            </p:cNvPr>
            <p:cNvSpPr/>
            <p:nvPr/>
          </p:nvSpPr>
          <p:spPr>
            <a:xfrm>
              <a:off x="6747639" y="1545021"/>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sp>
        <p:nvSpPr>
          <p:cNvPr id="18" name="!!文本框 17">
            <a:extLst>
              <a:ext uri="{FF2B5EF4-FFF2-40B4-BE49-F238E27FC236}">
                <a16:creationId xmlns:a16="http://schemas.microsoft.com/office/drawing/2014/main" id="{2D833CA0-5F57-466B-8AEA-2915A68BAF80}"/>
              </a:ext>
            </a:extLst>
          </p:cNvPr>
          <p:cNvSpPr txBox="1"/>
          <p:nvPr/>
        </p:nvSpPr>
        <p:spPr>
          <a:xfrm>
            <a:off x="584969" y="1147880"/>
            <a:ext cx="5375858" cy="830997"/>
          </a:xfrm>
          <a:prstGeom prst="rect">
            <a:avLst/>
          </a:prstGeom>
          <a:noFill/>
        </p:spPr>
        <p:txBody>
          <a:bodyPr wrap="square">
            <a:spAutoFit/>
          </a:bodyPr>
          <a:lstStyle/>
          <a:p>
            <a:r>
              <a:rPr lang="en-US" altLang="zh-CN" sz="2400" b="1" dirty="0" err="1">
                <a:solidFill>
                  <a:srgbClr val="6A4678"/>
                </a:solidFill>
                <a:latin typeface="+mj-lt"/>
              </a:rPr>
              <a:t>HumanGAN</a:t>
            </a:r>
            <a:r>
              <a:rPr lang="en-US" altLang="zh-CN" sz="2400" b="1" dirty="0">
                <a:solidFill>
                  <a:srgbClr val="6A4678"/>
                </a:solidFill>
                <a:latin typeface="+mj-lt"/>
              </a:rPr>
              <a:t>: A Generative Model of Human Images</a:t>
            </a:r>
          </a:p>
        </p:txBody>
      </p:sp>
    </p:spTree>
    <p:extLst>
      <p:ext uri="{BB962C8B-B14F-4D97-AF65-F5344CB8AC3E}">
        <p14:creationId xmlns:p14="http://schemas.microsoft.com/office/powerpoint/2010/main" val="407761589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1">
            <a:extLst>
              <a:ext uri="{FF2B5EF4-FFF2-40B4-BE49-F238E27FC236}">
                <a16:creationId xmlns:a16="http://schemas.microsoft.com/office/drawing/2014/main" id="{A1CA6CAC-3532-1260-CE88-BF14A3C26738}"/>
              </a:ext>
            </a:extLst>
          </p:cNvPr>
          <p:cNvSpPr/>
          <p:nvPr/>
        </p:nvSpPr>
        <p:spPr>
          <a:xfrm>
            <a:off x="1997023" y="4138863"/>
            <a:ext cx="441313" cy="44131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BA37F40A-0175-FA16-C083-239DA1B62A9E}"/>
              </a:ext>
            </a:extLst>
          </p:cNvPr>
          <p:cNvSpPr/>
          <p:nvPr/>
        </p:nvSpPr>
        <p:spPr>
          <a:xfrm>
            <a:off x="5580429" y="4231779"/>
            <a:ext cx="484600" cy="48460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8" name="图片 17">
            <a:extLst>
              <a:ext uri="{FF2B5EF4-FFF2-40B4-BE49-F238E27FC236}">
                <a16:creationId xmlns:a16="http://schemas.microsoft.com/office/drawing/2014/main" id="{F2F4307D-EA80-41BF-AC27-EB8208401B4C}"/>
              </a:ext>
            </a:extLst>
          </p:cNvPr>
          <p:cNvPicPr>
            <a:picLocks noChangeAspect="1"/>
          </p:cNvPicPr>
          <p:nvPr/>
        </p:nvPicPr>
        <p:blipFill rotWithShape="1">
          <a:blip r:embed="rId4">
            <a:extLst>
              <a:ext uri="{28A0092B-C50C-407E-A947-70E740481C1C}">
                <a14:useLocalDpi xmlns:a14="http://schemas.microsoft.com/office/drawing/2010/main" val="0"/>
              </a:ext>
            </a:extLst>
          </a:blip>
          <a:srcRect t="36889"/>
          <a:stretch/>
        </p:blipFill>
        <p:spPr>
          <a:xfrm>
            <a:off x="927100" y="114300"/>
            <a:ext cx="7637581" cy="2564525"/>
          </a:xfrm>
          <a:prstGeom prst="rect">
            <a:avLst/>
          </a:prstGeom>
        </p:spPr>
      </p:pic>
      <p:grpSp>
        <p:nvGrpSpPr>
          <p:cNvPr id="26" name="组合 25">
            <a:extLst>
              <a:ext uri="{FF2B5EF4-FFF2-40B4-BE49-F238E27FC236}">
                <a16:creationId xmlns:a16="http://schemas.microsoft.com/office/drawing/2014/main" id="{100B03B0-DEFE-49B7-B737-904E0323E706}"/>
              </a:ext>
            </a:extLst>
          </p:cNvPr>
          <p:cNvGrpSpPr/>
          <p:nvPr/>
        </p:nvGrpSpPr>
        <p:grpSpPr>
          <a:xfrm flipH="1">
            <a:off x="168163" y="1166648"/>
            <a:ext cx="3174125" cy="914400"/>
            <a:chOff x="5822729" y="1177159"/>
            <a:chExt cx="3174125" cy="914400"/>
          </a:xfrm>
        </p:grpSpPr>
        <p:sp>
          <p:nvSpPr>
            <p:cNvPr id="27" name="矩形: 圆角 26">
              <a:extLst>
                <a:ext uri="{FF2B5EF4-FFF2-40B4-BE49-F238E27FC236}">
                  <a16:creationId xmlns:a16="http://schemas.microsoft.com/office/drawing/2014/main" id="{FEE77852-6C66-428C-8FB3-887773319CDD}"/>
                </a:ext>
              </a:extLst>
            </p:cNvPr>
            <p:cNvSpPr/>
            <p:nvPr/>
          </p:nvSpPr>
          <p:spPr>
            <a:xfrm>
              <a:off x="5822729" y="1923394"/>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8" name="矩形: 圆角 27">
              <a:extLst>
                <a:ext uri="{FF2B5EF4-FFF2-40B4-BE49-F238E27FC236}">
                  <a16:creationId xmlns:a16="http://schemas.microsoft.com/office/drawing/2014/main" id="{2434947C-C262-4F80-9883-5101246599C9}"/>
                </a:ext>
              </a:extLst>
            </p:cNvPr>
            <p:cNvSpPr/>
            <p:nvPr/>
          </p:nvSpPr>
          <p:spPr>
            <a:xfrm>
              <a:off x="6358758" y="1177159"/>
              <a:ext cx="2112580" cy="15765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9" name="矩形: 圆角 28">
              <a:extLst>
                <a:ext uri="{FF2B5EF4-FFF2-40B4-BE49-F238E27FC236}">
                  <a16:creationId xmlns:a16="http://schemas.microsoft.com/office/drawing/2014/main" id="{14E7AD7E-405C-4D21-A83A-831BBC694DCF}"/>
                </a:ext>
              </a:extLst>
            </p:cNvPr>
            <p:cNvSpPr/>
            <p:nvPr/>
          </p:nvSpPr>
          <p:spPr>
            <a:xfrm>
              <a:off x="6747639" y="1545021"/>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grpSp>
        <p:nvGrpSpPr>
          <p:cNvPr id="24" name="组合 23">
            <a:extLst>
              <a:ext uri="{FF2B5EF4-FFF2-40B4-BE49-F238E27FC236}">
                <a16:creationId xmlns:a16="http://schemas.microsoft.com/office/drawing/2014/main" id="{2E74A2B2-A25E-4822-B579-31D29A2967DB}"/>
              </a:ext>
            </a:extLst>
          </p:cNvPr>
          <p:cNvGrpSpPr/>
          <p:nvPr/>
        </p:nvGrpSpPr>
        <p:grpSpPr>
          <a:xfrm>
            <a:off x="5822729" y="1177159"/>
            <a:ext cx="3174125" cy="914400"/>
            <a:chOff x="5822729" y="1177159"/>
            <a:chExt cx="3174125" cy="914400"/>
          </a:xfrm>
        </p:grpSpPr>
        <p:sp>
          <p:nvSpPr>
            <p:cNvPr id="23" name="矩形: 圆角 22">
              <a:extLst>
                <a:ext uri="{FF2B5EF4-FFF2-40B4-BE49-F238E27FC236}">
                  <a16:creationId xmlns:a16="http://schemas.microsoft.com/office/drawing/2014/main" id="{6D7EB177-0D7E-4693-B349-908669EB52B1}"/>
                </a:ext>
              </a:extLst>
            </p:cNvPr>
            <p:cNvSpPr/>
            <p:nvPr/>
          </p:nvSpPr>
          <p:spPr>
            <a:xfrm>
              <a:off x="5822729" y="1923394"/>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1" name="矩形: 圆角 20">
              <a:extLst>
                <a:ext uri="{FF2B5EF4-FFF2-40B4-BE49-F238E27FC236}">
                  <a16:creationId xmlns:a16="http://schemas.microsoft.com/office/drawing/2014/main" id="{51516847-9E7E-481F-8782-94D574570D1B}"/>
                </a:ext>
              </a:extLst>
            </p:cNvPr>
            <p:cNvSpPr/>
            <p:nvPr/>
          </p:nvSpPr>
          <p:spPr>
            <a:xfrm>
              <a:off x="6358758" y="1177159"/>
              <a:ext cx="2112580" cy="15765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2" name="矩形: 圆角 21">
              <a:extLst>
                <a:ext uri="{FF2B5EF4-FFF2-40B4-BE49-F238E27FC236}">
                  <a16:creationId xmlns:a16="http://schemas.microsoft.com/office/drawing/2014/main" id="{B6F53F7D-E8FC-461A-9935-5D943A02EC05}"/>
                </a:ext>
              </a:extLst>
            </p:cNvPr>
            <p:cNvSpPr/>
            <p:nvPr/>
          </p:nvSpPr>
          <p:spPr>
            <a:xfrm>
              <a:off x="6747639" y="1545021"/>
              <a:ext cx="2249215" cy="168165"/>
            </a:xfrm>
            <a:prstGeom prst="roundRect">
              <a:avLst>
                <a:gd name="adj" fmla="val 50000"/>
              </a:avLst>
            </a:prstGeom>
            <a:gradFill flip="none" rotWithShape="1">
              <a:gsLst>
                <a:gs pos="0">
                  <a:schemeClr val="bg1">
                    <a:alpha val="59000"/>
                  </a:schemeClr>
                </a:gs>
                <a:gs pos="66000">
                  <a:schemeClr val="bg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sp>
        <p:nvSpPr>
          <p:cNvPr id="5" name="矩形: 圆角 4">
            <a:extLst>
              <a:ext uri="{FF2B5EF4-FFF2-40B4-BE49-F238E27FC236}">
                <a16:creationId xmlns:a16="http://schemas.microsoft.com/office/drawing/2014/main" id="{3CE56366-47B4-506B-ADA4-C2D1D1D4DB74}"/>
              </a:ext>
            </a:extLst>
          </p:cNvPr>
          <p:cNvSpPr/>
          <p:nvPr/>
        </p:nvSpPr>
        <p:spPr>
          <a:xfrm>
            <a:off x="529389" y="2015433"/>
            <a:ext cx="8085222" cy="3046790"/>
          </a:xfrm>
          <a:prstGeom prst="roundRect">
            <a:avLst>
              <a:gd name="adj" fmla="val 11179"/>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pic>
        <p:nvPicPr>
          <p:cNvPr id="2050" name="Picture 2">
            <a:extLst>
              <a:ext uri="{FF2B5EF4-FFF2-40B4-BE49-F238E27FC236}">
                <a16:creationId xmlns:a16="http://schemas.microsoft.com/office/drawing/2014/main" id="{E434D767-E4D7-27CD-34AA-3D2E31F8FB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2475" y="2119768"/>
            <a:ext cx="7639050" cy="2838119"/>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F2E5CDEB-3850-084D-CB5E-2BA9EB1385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809201" y="4266866"/>
            <a:ext cx="626268" cy="899025"/>
          </a:xfrm>
          <a:prstGeom prst="rect">
            <a:avLst/>
          </a:prstGeom>
        </p:spPr>
      </p:pic>
      <p:sp>
        <p:nvSpPr>
          <p:cNvPr id="20" name="!!文本框 17">
            <a:extLst>
              <a:ext uri="{FF2B5EF4-FFF2-40B4-BE49-F238E27FC236}">
                <a16:creationId xmlns:a16="http://schemas.microsoft.com/office/drawing/2014/main" id="{218504E8-602B-4CB9-B18B-46F8BE24AF9F}"/>
              </a:ext>
            </a:extLst>
          </p:cNvPr>
          <p:cNvSpPr/>
          <p:nvPr>
            <p:custDataLst>
              <p:tags r:id="rId1"/>
            </p:custDataLst>
          </p:nvPr>
        </p:nvSpPr>
        <p:spPr>
          <a:xfrm>
            <a:off x="1072056" y="1308252"/>
            <a:ext cx="6478083" cy="646331"/>
          </a:xfrm>
          <a:prstGeom prst="rect">
            <a:avLst/>
          </a:prstGeom>
        </p:spPr>
        <p:txBody>
          <a:bodyPr wrap="square">
            <a:spAutoFit/>
          </a:bodyPr>
          <a:lstStyle/>
          <a:p>
            <a:pPr algn="ctr" defTabSz="685800"/>
            <a:r>
              <a:rPr lang="en-US" altLang="zh-CN" sz="3600" b="1" kern="0" dirty="0">
                <a:solidFill>
                  <a:schemeClr val="bg1"/>
                </a:solidFill>
                <a:latin typeface="+mj-lt"/>
                <a:ea typeface="微软雅黑"/>
              </a:rPr>
              <a:t>Method overview</a:t>
            </a:r>
          </a:p>
        </p:txBody>
      </p:sp>
      <p:sp>
        <p:nvSpPr>
          <p:cNvPr id="6" name="矩形: 圆角 5">
            <a:extLst>
              <a:ext uri="{FF2B5EF4-FFF2-40B4-BE49-F238E27FC236}">
                <a16:creationId xmlns:a16="http://schemas.microsoft.com/office/drawing/2014/main" id="{83779600-4CC5-5661-E5A2-D0AA2002AF47}"/>
              </a:ext>
            </a:extLst>
          </p:cNvPr>
          <p:cNvSpPr/>
          <p:nvPr/>
        </p:nvSpPr>
        <p:spPr>
          <a:xfrm>
            <a:off x="1725876" y="5233981"/>
            <a:ext cx="983606" cy="210971"/>
          </a:xfrm>
          <a:prstGeom prst="roundRect">
            <a:avLst>
              <a:gd name="adj" fmla="val 9224"/>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7" name="矩形: 圆角 6">
            <a:extLst>
              <a:ext uri="{FF2B5EF4-FFF2-40B4-BE49-F238E27FC236}">
                <a16:creationId xmlns:a16="http://schemas.microsoft.com/office/drawing/2014/main" id="{F91E3D4F-D22E-D279-A059-40852466288D}"/>
              </a:ext>
            </a:extLst>
          </p:cNvPr>
          <p:cNvSpPr/>
          <p:nvPr/>
        </p:nvSpPr>
        <p:spPr>
          <a:xfrm>
            <a:off x="6046108" y="5233981"/>
            <a:ext cx="990289" cy="228844"/>
          </a:xfrm>
          <a:prstGeom prst="roundRect">
            <a:avLst>
              <a:gd name="adj" fmla="val 9224"/>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Tree>
    <p:extLst>
      <p:ext uri="{BB962C8B-B14F-4D97-AF65-F5344CB8AC3E}">
        <p14:creationId xmlns:p14="http://schemas.microsoft.com/office/powerpoint/2010/main" val="37430187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圆角 11">
            <a:extLst>
              <a:ext uri="{FF2B5EF4-FFF2-40B4-BE49-F238E27FC236}">
                <a16:creationId xmlns:a16="http://schemas.microsoft.com/office/drawing/2014/main" id="{5E9A6F47-E96B-4111-B109-96311A020113}"/>
              </a:ext>
            </a:extLst>
          </p:cNvPr>
          <p:cNvSpPr/>
          <p:nvPr/>
        </p:nvSpPr>
        <p:spPr>
          <a:xfrm>
            <a:off x="153700" y="781051"/>
            <a:ext cx="8836600" cy="3162300"/>
          </a:xfrm>
          <a:prstGeom prst="roundRect">
            <a:avLst>
              <a:gd name="adj" fmla="val 11179"/>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grpSp>
        <p:nvGrpSpPr>
          <p:cNvPr id="2" name="组合 1">
            <a:extLst>
              <a:ext uri="{FF2B5EF4-FFF2-40B4-BE49-F238E27FC236}">
                <a16:creationId xmlns:a16="http://schemas.microsoft.com/office/drawing/2014/main" id="{CBF600A4-0AA1-BEA6-E739-8726900C0722}"/>
              </a:ext>
            </a:extLst>
          </p:cNvPr>
          <p:cNvGrpSpPr/>
          <p:nvPr/>
        </p:nvGrpSpPr>
        <p:grpSpPr>
          <a:xfrm>
            <a:off x="4138429" y="1097053"/>
            <a:ext cx="2329619" cy="2394474"/>
            <a:chOff x="4309986" y="1397560"/>
            <a:chExt cx="2329619" cy="2394474"/>
          </a:xfrm>
        </p:grpSpPr>
        <p:pic>
          <p:nvPicPr>
            <p:cNvPr id="16" name="Picture 2">
              <a:extLst>
                <a:ext uri="{FF2B5EF4-FFF2-40B4-BE49-F238E27FC236}">
                  <a16:creationId xmlns:a16="http://schemas.microsoft.com/office/drawing/2014/main" id="{38BE3E05-63A4-0C8E-8E79-EDC22E8DE6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58" r="52838" b="53457"/>
            <a:stretch/>
          </p:blipFill>
          <p:spPr bwMode="auto">
            <a:xfrm>
              <a:off x="4309986" y="1397560"/>
              <a:ext cx="1143001" cy="23939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AE3A8FA2-B08E-2CA6-601D-E82D2D443A3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545" r="2734" b="53457"/>
            <a:stretch/>
          </p:blipFill>
          <p:spPr bwMode="auto">
            <a:xfrm>
              <a:off x="5447690" y="1398084"/>
              <a:ext cx="1191915" cy="2393950"/>
            </a:xfrm>
            <a:prstGeom prst="rect">
              <a:avLst/>
            </a:prstGeom>
            <a:noFill/>
            <a:extLst>
              <a:ext uri="{909E8E84-426E-40DD-AFC4-6F175D3DCCD1}">
                <a14:hiddenFill xmlns:a14="http://schemas.microsoft.com/office/drawing/2010/main">
                  <a:solidFill>
                    <a:srgbClr val="FFFFFF"/>
                  </a:solidFill>
                </a14:hiddenFill>
              </a:ext>
            </a:extLst>
          </p:spPr>
        </p:pic>
      </p:grpSp>
      <p:pic>
        <p:nvPicPr>
          <p:cNvPr id="7" name="图片 6">
            <a:extLst>
              <a:ext uri="{FF2B5EF4-FFF2-40B4-BE49-F238E27FC236}">
                <a16:creationId xmlns:a16="http://schemas.microsoft.com/office/drawing/2014/main" id="{F0F327AD-86EA-26F3-3F82-893EB93B0ABE}"/>
              </a:ext>
            </a:extLst>
          </p:cNvPr>
          <p:cNvPicPr>
            <a:picLocks noChangeAspect="1"/>
          </p:cNvPicPr>
          <p:nvPr/>
        </p:nvPicPr>
        <p:blipFill rotWithShape="1">
          <a:blip r:embed="rId4">
            <a:extLst>
              <a:ext uri="{28A0092B-C50C-407E-A947-70E740481C1C}">
                <a14:useLocalDpi xmlns:a14="http://schemas.microsoft.com/office/drawing/2010/main" val="0"/>
              </a:ext>
            </a:extLst>
          </a:blip>
          <a:srcRect t="36889"/>
          <a:stretch/>
        </p:blipFill>
        <p:spPr>
          <a:xfrm>
            <a:off x="3983186" y="-582806"/>
            <a:ext cx="1411839" cy="474063"/>
          </a:xfrm>
          <a:prstGeom prst="rect">
            <a:avLst/>
          </a:prstGeom>
        </p:spPr>
      </p:pic>
      <p:grpSp>
        <p:nvGrpSpPr>
          <p:cNvPr id="20" name="组合 19">
            <a:extLst>
              <a:ext uri="{FF2B5EF4-FFF2-40B4-BE49-F238E27FC236}">
                <a16:creationId xmlns:a16="http://schemas.microsoft.com/office/drawing/2014/main" id="{7FC20C47-BFA9-AFDB-FACD-9C80ABA4B51C}"/>
              </a:ext>
            </a:extLst>
          </p:cNvPr>
          <p:cNvGrpSpPr/>
          <p:nvPr/>
        </p:nvGrpSpPr>
        <p:grpSpPr>
          <a:xfrm>
            <a:off x="6468048" y="1097054"/>
            <a:ext cx="2383253" cy="2402952"/>
            <a:chOff x="2586042" y="2325168"/>
            <a:chExt cx="2371535" cy="2363429"/>
          </a:xfrm>
        </p:grpSpPr>
        <p:pic>
          <p:nvPicPr>
            <p:cNvPr id="21" name="Picture 2">
              <a:extLst>
                <a:ext uri="{FF2B5EF4-FFF2-40B4-BE49-F238E27FC236}">
                  <a16:creationId xmlns:a16="http://schemas.microsoft.com/office/drawing/2014/main" id="{B65B36E8-27DA-5D0D-6D4F-9CA5D9CFCB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15" t="48803" r="51104" b="5388"/>
            <a:stretch/>
          </p:blipFill>
          <p:spPr bwMode="auto">
            <a:xfrm>
              <a:off x="2586042" y="2332378"/>
              <a:ext cx="1183213" cy="2356219"/>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a:extLst>
                <a:ext uri="{FF2B5EF4-FFF2-40B4-BE49-F238E27FC236}">
                  <a16:creationId xmlns:a16="http://schemas.microsoft.com/office/drawing/2014/main" id="{04B38B7C-41EC-E6CA-8DFE-3BD158EE987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121" t="48545" r="2499" b="5644"/>
            <a:stretch/>
          </p:blipFill>
          <p:spPr bwMode="auto">
            <a:xfrm>
              <a:off x="3774363" y="2325168"/>
              <a:ext cx="1183214" cy="2356219"/>
            </a:xfrm>
            <a:prstGeom prst="rect">
              <a:avLst/>
            </a:prstGeom>
            <a:noFill/>
            <a:extLst>
              <a:ext uri="{909E8E84-426E-40DD-AFC4-6F175D3DCCD1}">
                <a14:hiddenFill xmlns:a14="http://schemas.microsoft.com/office/drawing/2010/main">
                  <a:solidFill>
                    <a:srgbClr val="FFFFFF"/>
                  </a:solidFill>
                </a14:hiddenFill>
              </a:ext>
            </a:extLst>
          </p:spPr>
        </p:pic>
      </p:grpSp>
      <p:sp>
        <p:nvSpPr>
          <p:cNvPr id="26" name="矩形 25"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C0A86D13-F087-8789-330F-907521518634}"/>
              </a:ext>
            </a:extLst>
          </p:cNvPr>
          <p:cNvSpPr/>
          <p:nvPr/>
        </p:nvSpPr>
        <p:spPr>
          <a:xfrm>
            <a:off x="4093148" y="3517384"/>
            <a:ext cx="1191916" cy="338554"/>
          </a:xfrm>
          <a:prstGeom prst="rect">
            <a:avLst/>
          </a:prstGeom>
        </p:spPr>
        <p:txBody>
          <a:bodyPr wrap="square">
            <a:spAutoFit/>
          </a:bodyPr>
          <a:lstStyle/>
          <a:p>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HumanGAN</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27" name="矩形 26"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1EC0899-6BBC-5CBE-DBC5-023C193DBEEC}"/>
              </a:ext>
            </a:extLst>
          </p:cNvPr>
          <p:cNvSpPr/>
          <p:nvPr/>
        </p:nvSpPr>
        <p:spPr>
          <a:xfrm>
            <a:off x="5249020" y="3511436"/>
            <a:ext cx="1246139" cy="338554"/>
          </a:xfrm>
          <a:prstGeom prst="rect">
            <a:avLst/>
          </a:prstGeom>
        </p:spPr>
        <p:txBody>
          <a:bodyPr wrap="square">
            <a:spAutoFit/>
          </a:bodyPr>
          <a:lstStyle/>
          <a:p>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Text2Human</a:t>
            </a:r>
          </a:p>
        </p:txBody>
      </p:sp>
      <p:sp>
        <p:nvSpPr>
          <p:cNvPr id="28" name="矩形 27"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76EF5554-B333-0963-FE87-05D30B69E986}"/>
              </a:ext>
            </a:extLst>
          </p:cNvPr>
          <p:cNvSpPr/>
          <p:nvPr/>
        </p:nvSpPr>
        <p:spPr>
          <a:xfrm>
            <a:off x="6449290" y="3496951"/>
            <a:ext cx="1191916" cy="338554"/>
          </a:xfrm>
          <a:prstGeom prst="rect">
            <a:avLst/>
          </a:prstGeom>
        </p:spPr>
        <p:txBody>
          <a:bodyPr wrap="square">
            <a:spAutoFit/>
          </a:bodyPr>
          <a:lstStyle/>
          <a:p>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HumanGAN</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29" name="矩形 28"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6AC2089E-0DED-47E7-DA42-12B81FBBF08B}"/>
              </a:ext>
            </a:extLst>
          </p:cNvPr>
          <p:cNvSpPr/>
          <p:nvPr/>
        </p:nvSpPr>
        <p:spPr>
          <a:xfrm>
            <a:off x="7605162" y="3491003"/>
            <a:ext cx="1246139" cy="338554"/>
          </a:xfrm>
          <a:prstGeom prst="rect">
            <a:avLst/>
          </a:prstGeom>
        </p:spPr>
        <p:txBody>
          <a:bodyPr wrap="square">
            <a:spAutoFit/>
          </a:bodyPr>
          <a:lstStyle/>
          <a:p>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Text2Human</a:t>
            </a:r>
          </a:p>
        </p:txBody>
      </p:sp>
      <p:sp>
        <p:nvSpPr>
          <p:cNvPr id="31" name="矩形: 圆角 30">
            <a:extLst>
              <a:ext uri="{FF2B5EF4-FFF2-40B4-BE49-F238E27FC236}">
                <a16:creationId xmlns:a16="http://schemas.microsoft.com/office/drawing/2014/main" id="{A4A2BA1A-FED4-6843-F734-78689AA0C6B1}"/>
              </a:ext>
            </a:extLst>
          </p:cNvPr>
          <p:cNvSpPr/>
          <p:nvPr/>
        </p:nvSpPr>
        <p:spPr>
          <a:xfrm>
            <a:off x="376094" y="4086483"/>
            <a:ext cx="4077174" cy="874503"/>
          </a:xfrm>
          <a:prstGeom prst="roundRect">
            <a:avLst>
              <a:gd name="adj" fmla="val 9224"/>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32" name="矩形: 圆角 31">
            <a:extLst>
              <a:ext uri="{FF2B5EF4-FFF2-40B4-BE49-F238E27FC236}">
                <a16:creationId xmlns:a16="http://schemas.microsoft.com/office/drawing/2014/main" id="{4CCC9A27-E55A-9100-1361-0E362DE75FBD}"/>
              </a:ext>
            </a:extLst>
          </p:cNvPr>
          <p:cNvSpPr/>
          <p:nvPr/>
        </p:nvSpPr>
        <p:spPr>
          <a:xfrm>
            <a:off x="4689106" y="4090897"/>
            <a:ext cx="4078800" cy="874503"/>
          </a:xfrm>
          <a:prstGeom prst="roundRect">
            <a:avLst>
              <a:gd name="adj" fmla="val 9224"/>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33" name="矩形 32"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BD441D95-E957-2CB5-DFBD-36F06332D4B9}"/>
              </a:ext>
            </a:extLst>
          </p:cNvPr>
          <p:cNvSpPr/>
          <p:nvPr/>
        </p:nvSpPr>
        <p:spPr>
          <a:xfrm>
            <a:off x="604048" y="4354457"/>
            <a:ext cx="3621265" cy="338554"/>
          </a:xfrm>
          <a:prstGeom prst="rect">
            <a:avLst/>
          </a:prstGeom>
        </p:spPr>
        <p:txBody>
          <a:bodyPr wrap="square">
            <a:spAutoFit/>
          </a:bodyPr>
          <a:lstStyle/>
          <a:p>
            <a:r>
              <a:rPr lang="en-US" altLang="zh-CN" sz="1600" b="1" dirty="0">
                <a:solidFill>
                  <a:srgbClr val="6A4678"/>
                </a:solidFill>
                <a:latin typeface="+mj-lt"/>
                <a:ea typeface="+mj-ea"/>
                <a:sym typeface="+mn-lt"/>
              </a:rPr>
              <a:t>Human generation by giving texts </a:t>
            </a:r>
          </a:p>
        </p:txBody>
      </p:sp>
      <p:sp>
        <p:nvSpPr>
          <p:cNvPr id="34" name="矩形 33"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F5C94E17-DCF4-00C1-6851-21C5D15B11F9}"/>
              </a:ext>
            </a:extLst>
          </p:cNvPr>
          <p:cNvSpPr/>
          <p:nvPr/>
        </p:nvSpPr>
        <p:spPr>
          <a:xfrm>
            <a:off x="4918687" y="4354457"/>
            <a:ext cx="3621265" cy="338554"/>
          </a:xfrm>
          <a:prstGeom prst="rect">
            <a:avLst/>
          </a:prstGeom>
        </p:spPr>
        <p:txBody>
          <a:bodyPr wrap="square">
            <a:spAutoFit/>
          </a:bodyPr>
          <a:lstStyle/>
          <a:p>
            <a:r>
              <a:rPr lang="en-US" altLang="zh-CN" sz="1600" b="1" dirty="0">
                <a:solidFill>
                  <a:srgbClr val="6A4678"/>
                </a:solidFill>
                <a:latin typeface="+mj-lt"/>
                <a:ea typeface="+mj-ea"/>
                <a:sym typeface="+mn-lt"/>
              </a:rPr>
              <a:t>Easier to change cloth texture</a:t>
            </a:r>
          </a:p>
        </p:txBody>
      </p:sp>
      <p:pic>
        <p:nvPicPr>
          <p:cNvPr id="3" name="图片 2">
            <a:extLst>
              <a:ext uri="{FF2B5EF4-FFF2-40B4-BE49-F238E27FC236}">
                <a16:creationId xmlns:a16="http://schemas.microsoft.com/office/drawing/2014/main" id="{8AFFB97C-88D9-6631-47F7-726FD11B45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962297" y="63501"/>
            <a:ext cx="2802442" cy="4022981"/>
          </a:xfrm>
          <a:prstGeom prst="rect">
            <a:avLst/>
          </a:prstGeom>
        </p:spPr>
      </p:pic>
      <p:sp>
        <p:nvSpPr>
          <p:cNvPr id="4" name="文本框 3"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D98D4321-FA63-4BA3-4420-BE7D2889EDEE}"/>
              </a:ext>
            </a:extLst>
          </p:cNvPr>
          <p:cNvSpPr txBox="1"/>
          <p:nvPr/>
        </p:nvSpPr>
        <p:spPr>
          <a:xfrm>
            <a:off x="292699" y="870072"/>
            <a:ext cx="3020643" cy="461665"/>
          </a:xfrm>
          <a:prstGeom prst="rect">
            <a:avLst/>
          </a:prstGeom>
          <a:noFill/>
        </p:spPr>
        <p:txBody>
          <a:bodyPr wrap="square" rtlCol="0">
            <a:spAutoFit/>
          </a:bodyPr>
          <a:lstStyle/>
          <a:p>
            <a:r>
              <a:rPr lang="en-US" altLang="zh-CN" sz="2400" b="1" dirty="0">
                <a:solidFill>
                  <a:srgbClr val="6A4678"/>
                </a:solidFill>
                <a:latin typeface="+mj-lt"/>
                <a:ea typeface="微软雅黑"/>
              </a:rPr>
              <a:t>Comparison </a:t>
            </a:r>
          </a:p>
        </p:txBody>
      </p:sp>
      <p:cxnSp>
        <p:nvCxnSpPr>
          <p:cNvPr id="5" name="直接连接符 4">
            <a:extLst>
              <a:ext uri="{FF2B5EF4-FFF2-40B4-BE49-F238E27FC236}">
                <a16:creationId xmlns:a16="http://schemas.microsoft.com/office/drawing/2014/main" id="{AF2BC846-4042-38A0-83CA-77386DA8FB41}"/>
              </a:ext>
            </a:extLst>
          </p:cNvPr>
          <p:cNvCxnSpPr/>
          <p:nvPr/>
        </p:nvCxnSpPr>
        <p:spPr>
          <a:xfrm>
            <a:off x="376094" y="1382543"/>
            <a:ext cx="399672" cy="0"/>
          </a:xfrm>
          <a:prstGeom prst="line">
            <a:avLst/>
          </a:prstGeom>
          <a:ln w="57150">
            <a:solidFill>
              <a:srgbClr val="6A4678"/>
            </a:solidFill>
          </a:ln>
        </p:spPr>
        <p:style>
          <a:lnRef idx="1">
            <a:schemeClr val="accent1"/>
          </a:lnRef>
          <a:fillRef idx="0">
            <a:schemeClr val="accent1"/>
          </a:fillRef>
          <a:effectRef idx="0">
            <a:schemeClr val="accent1"/>
          </a:effectRef>
          <a:fontRef idx="minor">
            <a:schemeClr val="tx1"/>
          </a:fontRef>
        </p:style>
      </p:cxnSp>
      <p:sp>
        <p:nvSpPr>
          <p:cNvPr id="6" name="!!圆: 空心 5"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A3BABC9F-A092-4DD6-2B24-56B7B635EFFF}"/>
              </a:ext>
            </a:extLst>
          </p:cNvPr>
          <p:cNvSpPr/>
          <p:nvPr/>
        </p:nvSpPr>
        <p:spPr>
          <a:xfrm>
            <a:off x="3518569" y="0"/>
            <a:ext cx="988310" cy="988310"/>
          </a:xfrm>
          <a:prstGeom prst="donut">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8" name="椭圆 7">
            <a:extLst>
              <a:ext uri="{FF2B5EF4-FFF2-40B4-BE49-F238E27FC236}">
                <a16:creationId xmlns:a16="http://schemas.microsoft.com/office/drawing/2014/main" id="{4A405FE1-D186-1C1B-ABD3-20663DB9C612}"/>
              </a:ext>
            </a:extLst>
          </p:cNvPr>
          <p:cNvSpPr/>
          <p:nvPr/>
        </p:nvSpPr>
        <p:spPr>
          <a:xfrm>
            <a:off x="575930" y="-1430900"/>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9" name="椭圆 8">
            <a:extLst>
              <a:ext uri="{FF2B5EF4-FFF2-40B4-BE49-F238E27FC236}">
                <a16:creationId xmlns:a16="http://schemas.microsoft.com/office/drawing/2014/main" id="{6C748CAA-2C84-E700-389F-8F470D85892C}"/>
              </a:ext>
            </a:extLst>
          </p:cNvPr>
          <p:cNvSpPr/>
          <p:nvPr/>
        </p:nvSpPr>
        <p:spPr>
          <a:xfrm>
            <a:off x="4331387" y="5627928"/>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0" name="椭圆 9">
            <a:extLst>
              <a:ext uri="{FF2B5EF4-FFF2-40B4-BE49-F238E27FC236}">
                <a16:creationId xmlns:a16="http://schemas.microsoft.com/office/drawing/2014/main" id="{01E4EC65-0A3E-4EA1-F291-704DCAA241F7}"/>
              </a:ext>
            </a:extLst>
          </p:cNvPr>
          <p:cNvSpPr/>
          <p:nvPr/>
        </p:nvSpPr>
        <p:spPr>
          <a:xfrm>
            <a:off x="5800369" y="-582806"/>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1" name="图片 10">
            <a:extLst>
              <a:ext uri="{FF2B5EF4-FFF2-40B4-BE49-F238E27FC236}">
                <a16:creationId xmlns:a16="http://schemas.microsoft.com/office/drawing/2014/main" id="{2A4826A6-8BFA-DBDB-A1B4-5F4E8D68D6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32161" y="4417261"/>
            <a:ext cx="726239" cy="726239"/>
          </a:xfrm>
          <a:prstGeom prst="rect">
            <a:avLst/>
          </a:prstGeom>
        </p:spPr>
      </p:pic>
    </p:spTree>
    <p:extLst>
      <p:ext uri="{BB962C8B-B14F-4D97-AF65-F5344CB8AC3E}">
        <p14:creationId xmlns:p14="http://schemas.microsoft.com/office/powerpoint/2010/main" val="17600288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15" name="!!圆: 空心 5">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矩形 15">
            <a:extLst>
              <a:ext uri="{FF2B5EF4-FFF2-40B4-BE49-F238E27FC236}">
                <a16:creationId xmlns:a16="http://schemas.microsoft.com/office/drawing/2014/main" id="{BCD609F5-1BE5-4E3C-A99E-1876CFFB004E}"/>
              </a:ext>
            </a:extLst>
          </p:cNvPr>
          <p:cNvSpPr/>
          <p:nvPr/>
        </p:nvSpPr>
        <p:spPr>
          <a:xfrm>
            <a:off x="699874" y="2485178"/>
            <a:ext cx="5021475" cy="584775"/>
          </a:xfrm>
          <a:prstGeom prst="rect">
            <a:avLst/>
          </a:prstGeom>
        </p:spPr>
        <p:txBody>
          <a:bodyPr wrap="square">
            <a:spAutoFit/>
          </a:bodyPr>
          <a:lstStyle/>
          <a:p>
            <a:r>
              <a:rPr lang="en-US" altLang="zh-CN" sz="1600" dirty="0">
                <a:solidFill>
                  <a:srgbClr val="6A4678"/>
                </a:solidFill>
                <a:latin typeface="+mj-lt"/>
              </a:rPr>
              <a:t>Recurrent person image generation for pose  transfer virtual try-on and outfit editing.</a:t>
            </a:r>
            <a:endParaRPr lang="zh-CN" altLang="en-US" sz="1600" dirty="0">
              <a:solidFill>
                <a:srgbClr val="6A4678"/>
              </a:solidFill>
              <a:latin typeface="+mj-lt"/>
            </a:endParaRPr>
          </a:p>
        </p:txBody>
      </p:sp>
      <p:sp>
        <p:nvSpPr>
          <p:cNvPr id="18" name="文本框 17">
            <a:extLst>
              <a:ext uri="{FF2B5EF4-FFF2-40B4-BE49-F238E27FC236}">
                <a16:creationId xmlns:a16="http://schemas.microsoft.com/office/drawing/2014/main" id="{2D833CA0-5F57-466B-8AEA-2915A68BAF80}"/>
              </a:ext>
            </a:extLst>
          </p:cNvPr>
          <p:cNvSpPr txBox="1"/>
          <p:nvPr/>
        </p:nvSpPr>
        <p:spPr>
          <a:xfrm>
            <a:off x="653845" y="1160206"/>
            <a:ext cx="5584685" cy="1200329"/>
          </a:xfrm>
          <a:prstGeom prst="rect">
            <a:avLst/>
          </a:prstGeom>
          <a:noFill/>
        </p:spPr>
        <p:txBody>
          <a:bodyPr wrap="square">
            <a:spAutoFit/>
          </a:bodyPr>
          <a:lstStyle/>
          <a:p>
            <a:r>
              <a:rPr lang="en-US" altLang="zh-CN" sz="2400" b="1" dirty="0">
                <a:solidFill>
                  <a:srgbClr val="6A4678"/>
                </a:solidFill>
                <a:latin typeface="+mj-lt"/>
              </a:rPr>
              <a:t>Dressing in order: recurrent person image generation for pose transfer virtual try-on and outfit editing</a:t>
            </a:r>
          </a:p>
        </p:txBody>
      </p:sp>
      <p:pic>
        <p:nvPicPr>
          <p:cNvPr id="7" name="图片 6">
            <a:extLst>
              <a:ext uri="{FF2B5EF4-FFF2-40B4-BE49-F238E27FC236}">
                <a16:creationId xmlns:a16="http://schemas.microsoft.com/office/drawing/2014/main" id="{55D8C73D-2124-4DC5-A607-0B42A61B8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9550" y="840815"/>
            <a:ext cx="3854450" cy="3854450"/>
          </a:xfrm>
          <a:prstGeom prst="rect">
            <a:avLst/>
          </a:prstGeom>
        </p:spPr>
      </p:pic>
      <p:sp>
        <p:nvSpPr>
          <p:cNvPr id="17" name="椭圆 16">
            <a:extLst>
              <a:ext uri="{FF2B5EF4-FFF2-40B4-BE49-F238E27FC236}">
                <a16:creationId xmlns:a16="http://schemas.microsoft.com/office/drawing/2014/main" id="{47DB5975-98E5-4425-A438-176E2C6DBFD2}"/>
              </a:ext>
            </a:extLst>
          </p:cNvPr>
          <p:cNvSpPr/>
          <p:nvPr/>
        </p:nvSpPr>
        <p:spPr>
          <a:xfrm>
            <a:off x="978346" y="229160"/>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96375" y="3050799"/>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5116975" y="771577"/>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63EA39A7-10D0-4506-6AD8-5DF877C6DDDC}"/>
              </a:ext>
            </a:extLst>
          </p:cNvPr>
          <p:cNvSpPr/>
          <p:nvPr/>
        </p:nvSpPr>
        <p:spPr>
          <a:xfrm>
            <a:off x="978346" y="3090787"/>
            <a:ext cx="1759901" cy="338554"/>
          </a:xfrm>
          <a:prstGeom prst="rect">
            <a:avLst/>
          </a:prstGeom>
        </p:spPr>
        <p:txBody>
          <a:bodyPr wrap="square">
            <a:spAutoFit/>
          </a:bodyPr>
          <a:lstStyle/>
          <a:p>
            <a:r>
              <a:rPr lang="en-US" altLang="zh-CN" sz="1600" dirty="0">
                <a:solidFill>
                  <a:srgbClr val="6A4678"/>
                </a:solidFill>
                <a:latin typeface="+mj-lt"/>
              </a:rPr>
              <a:t>Multiple layouts</a:t>
            </a:r>
            <a:endParaRPr lang="zh-CN" altLang="en-US" sz="1600" dirty="0">
              <a:solidFill>
                <a:srgbClr val="6A4678"/>
              </a:solidFill>
              <a:latin typeface="+mj-lt"/>
            </a:endParaRPr>
          </a:p>
        </p:txBody>
      </p:sp>
      <p:sp>
        <p:nvSpPr>
          <p:cNvPr id="5" name="矩形 4">
            <a:extLst>
              <a:ext uri="{FF2B5EF4-FFF2-40B4-BE49-F238E27FC236}">
                <a16:creationId xmlns:a16="http://schemas.microsoft.com/office/drawing/2014/main" id="{FA877D7D-6D30-9963-46CF-D32AC0441CDF}"/>
              </a:ext>
            </a:extLst>
          </p:cNvPr>
          <p:cNvSpPr/>
          <p:nvPr/>
        </p:nvSpPr>
        <p:spPr>
          <a:xfrm>
            <a:off x="978346" y="3410977"/>
            <a:ext cx="1759901" cy="338554"/>
          </a:xfrm>
          <a:prstGeom prst="rect">
            <a:avLst/>
          </a:prstGeom>
        </p:spPr>
        <p:txBody>
          <a:bodyPr wrap="square">
            <a:spAutoFit/>
          </a:bodyPr>
          <a:lstStyle/>
          <a:p>
            <a:r>
              <a:rPr lang="en-US" altLang="zh-CN" sz="1600" dirty="0">
                <a:solidFill>
                  <a:srgbClr val="6A4678"/>
                </a:solidFill>
                <a:latin typeface="+mj-lt"/>
              </a:rPr>
              <a:t>Pose Transfer</a:t>
            </a:r>
          </a:p>
        </p:txBody>
      </p:sp>
      <p:sp>
        <p:nvSpPr>
          <p:cNvPr id="6" name="矩形 5">
            <a:extLst>
              <a:ext uri="{FF2B5EF4-FFF2-40B4-BE49-F238E27FC236}">
                <a16:creationId xmlns:a16="http://schemas.microsoft.com/office/drawing/2014/main" id="{52A0F8A3-E7DC-FDA3-2DD0-4DE5D2703428}"/>
              </a:ext>
            </a:extLst>
          </p:cNvPr>
          <p:cNvSpPr/>
          <p:nvPr/>
        </p:nvSpPr>
        <p:spPr>
          <a:xfrm>
            <a:off x="978346" y="3731167"/>
            <a:ext cx="1759901" cy="338554"/>
          </a:xfrm>
          <a:prstGeom prst="rect">
            <a:avLst/>
          </a:prstGeom>
        </p:spPr>
        <p:txBody>
          <a:bodyPr wrap="square">
            <a:spAutoFit/>
          </a:bodyPr>
          <a:lstStyle/>
          <a:p>
            <a:r>
              <a:rPr lang="en-US" altLang="zh-CN" sz="1600" dirty="0">
                <a:solidFill>
                  <a:srgbClr val="6A4678"/>
                </a:solidFill>
                <a:latin typeface="+mj-lt"/>
              </a:rPr>
              <a:t>Outfit Editing</a:t>
            </a:r>
          </a:p>
        </p:txBody>
      </p:sp>
      <p:sp>
        <p:nvSpPr>
          <p:cNvPr id="9" name="椭圆 8">
            <a:extLst>
              <a:ext uri="{FF2B5EF4-FFF2-40B4-BE49-F238E27FC236}">
                <a16:creationId xmlns:a16="http://schemas.microsoft.com/office/drawing/2014/main" id="{9B2B249C-1E3B-8D15-ECD0-630F925A4ED5}"/>
              </a:ext>
            </a:extLst>
          </p:cNvPr>
          <p:cNvSpPr/>
          <p:nvPr/>
        </p:nvSpPr>
        <p:spPr>
          <a:xfrm>
            <a:off x="789801" y="3186752"/>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4" name="椭圆 3">
            <a:extLst>
              <a:ext uri="{FF2B5EF4-FFF2-40B4-BE49-F238E27FC236}">
                <a16:creationId xmlns:a16="http://schemas.microsoft.com/office/drawing/2014/main" id="{6428DE13-396E-E173-E4F1-663D15E98D35}"/>
              </a:ext>
            </a:extLst>
          </p:cNvPr>
          <p:cNvSpPr/>
          <p:nvPr/>
        </p:nvSpPr>
        <p:spPr>
          <a:xfrm>
            <a:off x="789801" y="3500870"/>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0" name="椭圆 9">
            <a:extLst>
              <a:ext uri="{FF2B5EF4-FFF2-40B4-BE49-F238E27FC236}">
                <a16:creationId xmlns:a16="http://schemas.microsoft.com/office/drawing/2014/main" id="{4B52D543-09B6-009F-E5E9-5C57AB6F2918}"/>
              </a:ext>
            </a:extLst>
          </p:cNvPr>
          <p:cNvSpPr/>
          <p:nvPr/>
        </p:nvSpPr>
        <p:spPr>
          <a:xfrm>
            <a:off x="787707" y="3832421"/>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Tree>
    <p:extLst>
      <p:ext uri="{BB962C8B-B14F-4D97-AF65-F5344CB8AC3E}">
        <p14:creationId xmlns:p14="http://schemas.microsoft.com/office/powerpoint/2010/main" val="14906624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91499" y="-1099437"/>
            <a:ext cx="2601025" cy="2601025"/>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275977" y="-228225"/>
            <a:ext cx="494925" cy="494925"/>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4598036" y="4592305"/>
            <a:ext cx="1183463" cy="118346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266700"/>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nvGrpSpPr>
          <p:cNvPr id="20" name="组合 19">
            <a:extLst>
              <a:ext uri="{FF2B5EF4-FFF2-40B4-BE49-F238E27FC236}">
                <a16:creationId xmlns:a16="http://schemas.microsoft.com/office/drawing/2014/main" id="{33F70C84-C906-FA54-B819-254A5061CB8B}"/>
              </a:ext>
            </a:extLst>
          </p:cNvPr>
          <p:cNvGrpSpPr/>
          <p:nvPr/>
        </p:nvGrpSpPr>
        <p:grpSpPr>
          <a:xfrm>
            <a:off x="1753801" y="869949"/>
            <a:ext cx="6640899" cy="3773865"/>
            <a:chOff x="1753801" y="692151"/>
            <a:chExt cx="6873980" cy="3951664"/>
          </a:xfrm>
        </p:grpSpPr>
        <p:grpSp>
          <p:nvGrpSpPr>
            <p:cNvPr id="19" name="组合 18">
              <a:extLst>
                <a:ext uri="{FF2B5EF4-FFF2-40B4-BE49-F238E27FC236}">
                  <a16:creationId xmlns:a16="http://schemas.microsoft.com/office/drawing/2014/main" id="{23E8C020-0F26-A319-D326-6FBBD57F5E6D}"/>
                </a:ext>
              </a:extLst>
            </p:cNvPr>
            <p:cNvGrpSpPr/>
            <p:nvPr/>
          </p:nvGrpSpPr>
          <p:grpSpPr>
            <a:xfrm>
              <a:off x="3180162" y="692151"/>
              <a:ext cx="2149903" cy="3951664"/>
              <a:chOff x="3180162" y="941294"/>
              <a:chExt cx="2149903" cy="3951664"/>
            </a:xfrm>
          </p:grpSpPr>
          <p:grpSp>
            <p:nvGrpSpPr>
              <p:cNvPr id="3" name="Google Shape;100;p2">
                <a:extLst>
                  <a:ext uri="{FF2B5EF4-FFF2-40B4-BE49-F238E27FC236}">
                    <a16:creationId xmlns:a16="http://schemas.microsoft.com/office/drawing/2014/main" id="{2BA70EAA-AC1F-3EB4-CA24-F78423056F73}"/>
                  </a:ext>
                </a:extLst>
              </p:cNvPr>
              <p:cNvGrpSpPr/>
              <p:nvPr/>
            </p:nvGrpSpPr>
            <p:grpSpPr>
              <a:xfrm>
                <a:off x="3180162" y="941294"/>
                <a:ext cx="2149903" cy="3951664"/>
                <a:chOff x="3657092" y="2609791"/>
                <a:chExt cx="2149903" cy="3951664"/>
              </a:xfrm>
            </p:grpSpPr>
            <p:pic>
              <p:nvPicPr>
                <p:cNvPr id="4" name="Google Shape;101;p2">
                  <a:extLst>
                    <a:ext uri="{FF2B5EF4-FFF2-40B4-BE49-F238E27FC236}">
                      <a16:creationId xmlns:a16="http://schemas.microsoft.com/office/drawing/2014/main" id="{CB4555B8-4BF5-9BD9-2D2D-2BD5CFE4DB25}"/>
                    </a:ext>
                  </a:extLst>
                </p:cNvPr>
                <p:cNvPicPr preferRelativeResize="0"/>
                <p:nvPr/>
              </p:nvPicPr>
              <p:blipFill rotWithShape="1">
                <a:blip r:embed="rId3">
                  <a:alphaModFix/>
                </a:blip>
                <a:srcRect/>
                <a:stretch/>
              </p:blipFill>
              <p:spPr>
                <a:xfrm>
                  <a:off x="3657092" y="2609791"/>
                  <a:ext cx="2055289" cy="3951664"/>
                </a:xfrm>
                <a:prstGeom prst="rect">
                  <a:avLst/>
                </a:prstGeom>
                <a:noFill/>
                <a:ln>
                  <a:noFill/>
                </a:ln>
              </p:spPr>
            </p:pic>
            <p:sp>
              <p:nvSpPr>
                <p:cNvPr id="5" name="Google Shape;102;p2">
                  <a:extLst>
                    <a:ext uri="{FF2B5EF4-FFF2-40B4-BE49-F238E27FC236}">
                      <a16:creationId xmlns:a16="http://schemas.microsoft.com/office/drawing/2014/main" id="{AE956AB3-A908-E32D-7B25-E0D10B11989C}"/>
                    </a:ext>
                  </a:extLst>
                </p:cNvPr>
                <p:cNvSpPr/>
                <p:nvPr/>
              </p:nvSpPr>
              <p:spPr>
                <a:xfrm>
                  <a:off x="5342590" y="3151759"/>
                  <a:ext cx="464405" cy="79822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7" name="Google Shape;103;p2">
                <a:extLst>
                  <a:ext uri="{FF2B5EF4-FFF2-40B4-BE49-F238E27FC236}">
                    <a16:creationId xmlns:a16="http://schemas.microsoft.com/office/drawing/2014/main" id="{84FD4853-BC04-69DB-09FD-B148759B011A}"/>
                  </a:ext>
                </a:extLst>
              </p:cNvPr>
              <p:cNvSpPr/>
              <p:nvPr/>
            </p:nvSpPr>
            <p:spPr>
              <a:xfrm>
                <a:off x="4884420" y="3718864"/>
                <a:ext cx="351032" cy="79822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0" name="Google Shape;104;p2">
              <a:extLst>
                <a:ext uri="{FF2B5EF4-FFF2-40B4-BE49-F238E27FC236}">
                  <a16:creationId xmlns:a16="http://schemas.microsoft.com/office/drawing/2014/main" id="{A201B5BA-F8F8-BAB8-C941-E7EEEAAA0ED1}"/>
                </a:ext>
              </a:extLst>
            </p:cNvPr>
            <p:cNvGrpSpPr/>
            <p:nvPr/>
          </p:nvGrpSpPr>
          <p:grpSpPr>
            <a:xfrm>
              <a:off x="5059936" y="1525468"/>
              <a:ext cx="3567845" cy="2092564"/>
              <a:chOff x="6247417" y="2584368"/>
              <a:chExt cx="3567845" cy="2092564"/>
            </a:xfrm>
          </p:grpSpPr>
          <p:pic>
            <p:nvPicPr>
              <p:cNvPr id="11" name="Google Shape;105;p2">
                <a:extLst>
                  <a:ext uri="{FF2B5EF4-FFF2-40B4-BE49-F238E27FC236}">
                    <a16:creationId xmlns:a16="http://schemas.microsoft.com/office/drawing/2014/main" id="{D7EC412C-5609-2A7E-C6E2-E7D3E39084AA}"/>
                  </a:ext>
                </a:extLst>
              </p:cNvPr>
              <p:cNvPicPr preferRelativeResize="0"/>
              <p:nvPr/>
            </p:nvPicPr>
            <p:blipFill rotWithShape="1">
              <a:blip r:embed="rId4">
                <a:alphaModFix/>
              </a:blip>
              <a:srcRect/>
              <a:stretch/>
            </p:blipFill>
            <p:spPr>
              <a:xfrm>
                <a:off x="6385006" y="2620943"/>
                <a:ext cx="3430256" cy="2055989"/>
              </a:xfrm>
              <a:prstGeom prst="rect">
                <a:avLst/>
              </a:prstGeom>
              <a:noFill/>
              <a:ln>
                <a:noFill/>
              </a:ln>
            </p:spPr>
          </p:pic>
          <p:sp>
            <p:nvSpPr>
              <p:cNvPr id="13" name="Google Shape;106;p2">
                <a:extLst>
                  <a:ext uri="{FF2B5EF4-FFF2-40B4-BE49-F238E27FC236}">
                    <a16:creationId xmlns:a16="http://schemas.microsoft.com/office/drawing/2014/main" id="{809AA566-66B6-BA48-2864-8B5C8CE2E4A1}"/>
                  </a:ext>
                </a:extLst>
              </p:cNvPr>
              <p:cNvSpPr/>
              <p:nvPr/>
            </p:nvSpPr>
            <p:spPr>
              <a:xfrm>
                <a:off x="6247417" y="2584368"/>
                <a:ext cx="500855" cy="40544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pic>
          <p:nvPicPr>
            <p:cNvPr id="17" name="Google Shape;108;p2">
              <a:extLst>
                <a:ext uri="{FF2B5EF4-FFF2-40B4-BE49-F238E27FC236}">
                  <a16:creationId xmlns:a16="http://schemas.microsoft.com/office/drawing/2014/main" id="{210A51F8-A94F-10E6-6C37-CA2030D30B45}"/>
                </a:ext>
              </a:extLst>
            </p:cNvPr>
            <p:cNvPicPr preferRelativeResize="0"/>
            <p:nvPr/>
          </p:nvPicPr>
          <p:blipFill rotWithShape="1">
            <a:blip r:embed="rId5">
              <a:alphaModFix/>
            </a:blip>
            <a:srcRect/>
            <a:stretch/>
          </p:blipFill>
          <p:spPr>
            <a:xfrm>
              <a:off x="1753801" y="1440033"/>
              <a:ext cx="1473200" cy="2971800"/>
            </a:xfrm>
            <a:prstGeom prst="rect">
              <a:avLst/>
            </a:prstGeom>
            <a:noFill/>
            <a:ln>
              <a:noFill/>
            </a:ln>
          </p:spPr>
        </p:pic>
      </p:grpSp>
      <p:sp>
        <p:nvSpPr>
          <p:cNvPr id="21" name="矩形 20">
            <a:extLst>
              <a:ext uri="{FF2B5EF4-FFF2-40B4-BE49-F238E27FC236}">
                <a16:creationId xmlns:a16="http://schemas.microsoft.com/office/drawing/2014/main" id="{79624030-81AF-944C-7B96-CCDAE9ED6D58}"/>
              </a:ext>
            </a:extLst>
          </p:cNvPr>
          <p:cNvSpPr/>
          <p:nvPr/>
        </p:nvSpPr>
        <p:spPr>
          <a:xfrm>
            <a:off x="857649" y="492518"/>
            <a:ext cx="3215550" cy="338554"/>
          </a:xfrm>
          <a:prstGeom prst="rect">
            <a:avLst/>
          </a:prstGeom>
        </p:spPr>
        <p:txBody>
          <a:bodyPr wrap="square">
            <a:spAutoFit/>
          </a:bodyPr>
          <a:lstStyle/>
          <a:p>
            <a:r>
              <a:rPr lang="en-US" altLang="zh-CN" sz="1600" b="1" dirty="0">
                <a:solidFill>
                  <a:srgbClr val="6A4678"/>
                </a:solidFill>
                <a:latin typeface="+mj-lt"/>
              </a:rPr>
              <a:t>Extend virtual try-on to support</a:t>
            </a:r>
          </a:p>
        </p:txBody>
      </p:sp>
      <p:sp>
        <p:nvSpPr>
          <p:cNvPr id="22" name="矩形 21">
            <a:extLst>
              <a:ext uri="{FF2B5EF4-FFF2-40B4-BE49-F238E27FC236}">
                <a16:creationId xmlns:a16="http://schemas.microsoft.com/office/drawing/2014/main" id="{9AC8678A-E5CC-0BF2-934E-DF7E6D6EF649}"/>
              </a:ext>
            </a:extLst>
          </p:cNvPr>
          <p:cNvSpPr/>
          <p:nvPr/>
        </p:nvSpPr>
        <p:spPr>
          <a:xfrm>
            <a:off x="5592306" y="492518"/>
            <a:ext cx="2068796" cy="338554"/>
          </a:xfrm>
          <a:prstGeom prst="rect">
            <a:avLst/>
          </a:prstGeom>
        </p:spPr>
        <p:txBody>
          <a:bodyPr wrap="square">
            <a:spAutoFit/>
          </a:bodyPr>
          <a:lstStyle/>
          <a:p>
            <a:r>
              <a:rPr lang="en-US" altLang="zh-CN" sz="1600" b="1" dirty="0">
                <a:solidFill>
                  <a:srgbClr val="6A4678"/>
                </a:solidFill>
                <a:latin typeface="+mj-lt"/>
              </a:rPr>
              <a:t>and </a:t>
            </a:r>
            <a:r>
              <a:rPr lang="en-US" altLang="zh-CN" sz="1600" b="1" dirty="0">
                <a:solidFill>
                  <a:srgbClr val="FEA278"/>
                </a:solidFill>
                <a:latin typeface="+mj-lt"/>
              </a:rPr>
              <a:t>Multiple layers</a:t>
            </a:r>
          </a:p>
        </p:txBody>
      </p:sp>
      <p:sp>
        <p:nvSpPr>
          <p:cNvPr id="33" name="矩形 32">
            <a:extLst>
              <a:ext uri="{FF2B5EF4-FFF2-40B4-BE49-F238E27FC236}">
                <a16:creationId xmlns:a16="http://schemas.microsoft.com/office/drawing/2014/main" id="{AE206CD0-A1C5-F118-9DDE-8C76C31A7FD2}"/>
              </a:ext>
            </a:extLst>
          </p:cNvPr>
          <p:cNvSpPr/>
          <p:nvPr/>
        </p:nvSpPr>
        <p:spPr>
          <a:xfrm>
            <a:off x="3964422" y="492518"/>
            <a:ext cx="1818326" cy="338554"/>
          </a:xfrm>
          <a:prstGeom prst="rect">
            <a:avLst/>
          </a:prstGeom>
        </p:spPr>
        <p:txBody>
          <a:bodyPr wrap="square">
            <a:spAutoFit/>
          </a:bodyPr>
          <a:lstStyle/>
          <a:p>
            <a:r>
              <a:rPr lang="en-US" altLang="zh-CN" sz="1600" b="1" dirty="0">
                <a:solidFill>
                  <a:srgbClr val="FEA278"/>
                </a:solidFill>
                <a:latin typeface="+mj-lt"/>
              </a:rPr>
              <a:t>Multiple layouts</a:t>
            </a:r>
          </a:p>
        </p:txBody>
      </p:sp>
      <p:pic>
        <p:nvPicPr>
          <p:cNvPr id="6" name="图片 5">
            <a:extLst>
              <a:ext uri="{FF2B5EF4-FFF2-40B4-BE49-F238E27FC236}">
                <a16:creationId xmlns:a16="http://schemas.microsoft.com/office/drawing/2014/main" id="{D86AB06A-EA28-C83D-156E-C7B8D0507B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8616" y="3383527"/>
            <a:ext cx="2149928" cy="2149928"/>
          </a:xfrm>
          <a:prstGeom prst="rect">
            <a:avLst/>
          </a:prstGeom>
        </p:spPr>
      </p:pic>
      <p:pic>
        <p:nvPicPr>
          <p:cNvPr id="14" name="图片 13">
            <a:extLst>
              <a:ext uri="{FF2B5EF4-FFF2-40B4-BE49-F238E27FC236}">
                <a16:creationId xmlns:a16="http://schemas.microsoft.com/office/drawing/2014/main" id="{ECBD9305-2D28-B891-66E0-DB9830B7425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0174" y="4952332"/>
            <a:ext cx="581123" cy="581123"/>
          </a:xfrm>
          <a:prstGeom prst="rect">
            <a:avLst/>
          </a:prstGeom>
        </p:spPr>
      </p:pic>
    </p:spTree>
    <p:extLst>
      <p:ext uri="{BB962C8B-B14F-4D97-AF65-F5344CB8AC3E}">
        <p14:creationId xmlns:p14="http://schemas.microsoft.com/office/powerpoint/2010/main" val="3127258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19" name="椭圆 18">
            <a:extLst>
              <a:ext uri="{FF2B5EF4-FFF2-40B4-BE49-F238E27FC236}">
                <a16:creationId xmlns:a16="http://schemas.microsoft.com/office/drawing/2014/main" id="{F87C0AFA-C50C-2EEB-575E-011B987E603B}"/>
              </a:ext>
            </a:extLst>
          </p:cNvPr>
          <p:cNvSpPr/>
          <p:nvPr/>
        </p:nvSpPr>
        <p:spPr>
          <a:xfrm>
            <a:off x="4598036" y="4592305"/>
            <a:ext cx="1183463" cy="118346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7" name="椭圆 16">
            <a:extLst>
              <a:ext uri="{FF2B5EF4-FFF2-40B4-BE49-F238E27FC236}">
                <a16:creationId xmlns:a16="http://schemas.microsoft.com/office/drawing/2014/main" id="{0CD263B7-2B11-B020-219C-456B244D94A0}"/>
              </a:ext>
            </a:extLst>
          </p:cNvPr>
          <p:cNvSpPr/>
          <p:nvPr/>
        </p:nvSpPr>
        <p:spPr>
          <a:xfrm>
            <a:off x="7991499" y="-1099437"/>
            <a:ext cx="2601025" cy="2601025"/>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椭圆 15">
            <a:extLst>
              <a:ext uri="{FF2B5EF4-FFF2-40B4-BE49-F238E27FC236}">
                <a16:creationId xmlns:a16="http://schemas.microsoft.com/office/drawing/2014/main" id="{6ABEC219-184E-7F69-FA34-F505B1281990}"/>
              </a:ext>
            </a:extLst>
          </p:cNvPr>
          <p:cNvSpPr/>
          <p:nvPr/>
        </p:nvSpPr>
        <p:spPr>
          <a:xfrm>
            <a:off x="-275977" y="-228225"/>
            <a:ext cx="494925" cy="494925"/>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9" name="矩形: 圆角 8">
            <a:extLst>
              <a:ext uri="{FF2B5EF4-FFF2-40B4-BE49-F238E27FC236}">
                <a16:creationId xmlns:a16="http://schemas.microsoft.com/office/drawing/2014/main" id="{5DD09001-471E-4924-B804-5D722EE507E4}"/>
              </a:ext>
            </a:extLst>
          </p:cNvPr>
          <p:cNvSpPr/>
          <p:nvPr/>
        </p:nvSpPr>
        <p:spPr>
          <a:xfrm>
            <a:off x="-788894" y="941294"/>
            <a:ext cx="618565" cy="1120588"/>
          </a:xfrm>
          <a:prstGeom prst="roundRect">
            <a:avLst/>
          </a:prstGeom>
          <a:gradFill flip="none" rotWithShape="1">
            <a:gsLst>
              <a:gs pos="15000">
                <a:srgbClr val="FEA278"/>
              </a:gs>
              <a:gs pos="100000">
                <a:srgbClr val="D983F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1" name="矩形 20">
            <a:extLst>
              <a:ext uri="{FF2B5EF4-FFF2-40B4-BE49-F238E27FC236}">
                <a16:creationId xmlns:a16="http://schemas.microsoft.com/office/drawing/2014/main" id="{79624030-81AF-944C-7B96-CCDAE9ED6D58}"/>
              </a:ext>
            </a:extLst>
          </p:cNvPr>
          <p:cNvSpPr/>
          <p:nvPr/>
        </p:nvSpPr>
        <p:spPr>
          <a:xfrm>
            <a:off x="826792" y="448238"/>
            <a:ext cx="5339951" cy="400110"/>
          </a:xfrm>
          <a:prstGeom prst="rect">
            <a:avLst/>
          </a:prstGeom>
        </p:spPr>
        <p:txBody>
          <a:bodyPr wrap="square">
            <a:spAutoFit/>
          </a:bodyPr>
          <a:lstStyle/>
          <a:p>
            <a:r>
              <a:rPr lang="en-US" altLang="zh-CN" sz="2000" b="1" dirty="0">
                <a:solidFill>
                  <a:srgbClr val="6A4678"/>
                </a:solidFill>
                <a:latin typeface="+mj-lt"/>
              </a:rPr>
              <a:t>A recurrent mechanism</a:t>
            </a:r>
          </a:p>
        </p:txBody>
      </p:sp>
      <p:cxnSp>
        <p:nvCxnSpPr>
          <p:cNvPr id="45" name="Google Shape;367;p9">
            <a:extLst>
              <a:ext uri="{FF2B5EF4-FFF2-40B4-BE49-F238E27FC236}">
                <a16:creationId xmlns:a16="http://schemas.microsoft.com/office/drawing/2014/main" id="{5B468491-1AF0-D4AF-11FA-4C0405EE39E3}"/>
              </a:ext>
            </a:extLst>
          </p:cNvPr>
          <p:cNvCxnSpPr/>
          <p:nvPr/>
        </p:nvCxnSpPr>
        <p:spPr>
          <a:xfrm>
            <a:off x="4944118" y="2914354"/>
            <a:ext cx="400144" cy="0"/>
          </a:xfrm>
          <a:prstGeom prst="straightConnector1">
            <a:avLst/>
          </a:prstGeom>
          <a:noFill/>
          <a:ln w="63500" cap="flat" cmpd="sng">
            <a:solidFill>
              <a:srgbClr val="C00000"/>
            </a:solidFill>
            <a:prstDash val="solid"/>
            <a:miter lim="800000"/>
            <a:headEnd type="none" w="sm" len="sm"/>
            <a:tailEnd type="triangle" w="med" len="med"/>
          </a:ln>
        </p:spPr>
      </p:cxnSp>
      <p:cxnSp>
        <p:nvCxnSpPr>
          <p:cNvPr id="62" name="Google Shape;384;p9">
            <a:extLst>
              <a:ext uri="{FF2B5EF4-FFF2-40B4-BE49-F238E27FC236}">
                <a16:creationId xmlns:a16="http://schemas.microsoft.com/office/drawing/2014/main" id="{5BD57C33-9F9D-5281-D8B9-6C4073E3AA8C}"/>
              </a:ext>
            </a:extLst>
          </p:cNvPr>
          <p:cNvCxnSpPr/>
          <p:nvPr/>
        </p:nvCxnSpPr>
        <p:spPr>
          <a:xfrm>
            <a:off x="5839165" y="2914354"/>
            <a:ext cx="400144" cy="0"/>
          </a:xfrm>
          <a:prstGeom prst="straightConnector1">
            <a:avLst/>
          </a:prstGeom>
          <a:noFill/>
          <a:ln w="63500" cap="flat" cmpd="sng">
            <a:solidFill>
              <a:srgbClr val="C00000"/>
            </a:solidFill>
            <a:prstDash val="solid"/>
            <a:miter lim="800000"/>
            <a:headEnd type="none" w="sm" len="sm"/>
            <a:tailEnd type="triangle" w="med" len="med"/>
          </a:ln>
        </p:spPr>
      </p:cxnSp>
      <p:cxnSp>
        <p:nvCxnSpPr>
          <p:cNvPr id="79" name="Google Shape;401;p9">
            <a:extLst>
              <a:ext uri="{FF2B5EF4-FFF2-40B4-BE49-F238E27FC236}">
                <a16:creationId xmlns:a16="http://schemas.microsoft.com/office/drawing/2014/main" id="{0DE43EF6-1EC8-00E0-8EBF-9EAF7D33DB9E}"/>
              </a:ext>
            </a:extLst>
          </p:cNvPr>
          <p:cNvCxnSpPr/>
          <p:nvPr/>
        </p:nvCxnSpPr>
        <p:spPr>
          <a:xfrm>
            <a:off x="6748952" y="2914353"/>
            <a:ext cx="400144" cy="0"/>
          </a:xfrm>
          <a:prstGeom prst="straightConnector1">
            <a:avLst/>
          </a:prstGeom>
          <a:noFill/>
          <a:ln w="63500" cap="flat" cmpd="sng">
            <a:solidFill>
              <a:srgbClr val="C00000"/>
            </a:solidFill>
            <a:prstDash val="solid"/>
            <a:miter lim="800000"/>
            <a:headEnd type="none" w="sm" len="sm"/>
            <a:tailEnd type="triangle" w="med" len="med"/>
          </a:ln>
        </p:spPr>
      </p:cxnSp>
      <p:grpSp>
        <p:nvGrpSpPr>
          <p:cNvPr id="117" name="Google Shape;433;p9">
            <a:extLst>
              <a:ext uri="{FF2B5EF4-FFF2-40B4-BE49-F238E27FC236}">
                <a16:creationId xmlns:a16="http://schemas.microsoft.com/office/drawing/2014/main" id="{E3A4620C-96AF-D3D8-0670-7ADCB4D25BD8}"/>
              </a:ext>
            </a:extLst>
          </p:cNvPr>
          <p:cNvGrpSpPr/>
          <p:nvPr/>
        </p:nvGrpSpPr>
        <p:grpSpPr>
          <a:xfrm>
            <a:off x="7840167" y="2687420"/>
            <a:ext cx="961865" cy="307736"/>
            <a:chOff x="10385984" y="4226952"/>
            <a:chExt cx="1293347" cy="403844"/>
          </a:xfrm>
        </p:grpSpPr>
        <p:cxnSp>
          <p:nvCxnSpPr>
            <p:cNvPr id="118" name="Google Shape;434;p9">
              <a:extLst>
                <a:ext uri="{FF2B5EF4-FFF2-40B4-BE49-F238E27FC236}">
                  <a16:creationId xmlns:a16="http://schemas.microsoft.com/office/drawing/2014/main" id="{E5FF81AA-5150-07AE-2A5E-73B09FC0A9F9}"/>
                </a:ext>
              </a:extLst>
            </p:cNvPr>
            <p:cNvCxnSpPr/>
            <p:nvPr/>
          </p:nvCxnSpPr>
          <p:spPr>
            <a:xfrm>
              <a:off x="10385984" y="4524758"/>
              <a:ext cx="538043" cy="0"/>
            </a:xfrm>
            <a:prstGeom prst="straightConnector1">
              <a:avLst/>
            </a:prstGeom>
            <a:noFill/>
            <a:ln w="63500" cap="flat" cmpd="sng">
              <a:solidFill>
                <a:srgbClr val="C00000"/>
              </a:solidFill>
              <a:prstDash val="solid"/>
              <a:miter lim="800000"/>
              <a:headEnd type="none" w="sm" len="sm"/>
              <a:tailEnd type="triangle" w="med" len="med"/>
            </a:ln>
          </p:spPr>
        </p:cxnSp>
        <p:sp>
          <p:nvSpPr>
            <p:cNvPr id="119" name="Google Shape;435;p9">
              <a:extLst>
                <a:ext uri="{FF2B5EF4-FFF2-40B4-BE49-F238E27FC236}">
                  <a16:creationId xmlns:a16="http://schemas.microsoft.com/office/drawing/2014/main" id="{00941607-17B1-23D5-7E20-CF5FA146AAF6}"/>
                </a:ext>
              </a:extLst>
            </p:cNvPr>
            <p:cNvSpPr txBox="1"/>
            <p:nvPr/>
          </p:nvSpPr>
          <p:spPr>
            <a:xfrm>
              <a:off x="10981979" y="4226952"/>
              <a:ext cx="697352" cy="40384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a:solidFill>
                    <a:schemeClr val="dk1"/>
                  </a:solidFill>
                  <a:latin typeface="Calibri"/>
                  <a:ea typeface="Calibri"/>
                  <a:cs typeface="Calibri"/>
                  <a:sym typeface="Calibri"/>
                </a:rPr>
                <a:t>…..</a:t>
              </a:r>
              <a:endParaRPr sz="1400" dirty="0"/>
            </a:p>
          </p:txBody>
        </p:sp>
      </p:grpSp>
      <p:cxnSp>
        <p:nvCxnSpPr>
          <p:cNvPr id="26" name="Google Shape;350;p9">
            <a:extLst>
              <a:ext uri="{FF2B5EF4-FFF2-40B4-BE49-F238E27FC236}">
                <a16:creationId xmlns:a16="http://schemas.microsoft.com/office/drawing/2014/main" id="{6C955400-738C-46E8-5548-29D48E2F4DD5}"/>
              </a:ext>
            </a:extLst>
          </p:cNvPr>
          <p:cNvCxnSpPr/>
          <p:nvPr/>
        </p:nvCxnSpPr>
        <p:spPr>
          <a:xfrm>
            <a:off x="4001879" y="2912673"/>
            <a:ext cx="400144" cy="0"/>
          </a:xfrm>
          <a:prstGeom prst="straightConnector1">
            <a:avLst/>
          </a:prstGeom>
          <a:noFill/>
          <a:ln w="63500" cap="flat" cmpd="sng">
            <a:solidFill>
              <a:srgbClr val="C00000"/>
            </a:solidFill>
            <a:prstDash val="solid"/>
            <a:miter lim="800000"/>
            <a:headEnd type="none" w="sm" len="sm"/>
            <a:tailEnd type="triangle" w="med" len="med"/>
          </a:ln>
        </p:spPr>
      </p:cxnSp>
      <p:grpSp>
        <p:nvGrpSpPr>
          <p:cNvPr id="161" name="组合 160">
            <a:extLst>
              <a:ext uri="{FF2B5EF4-FFF2-40B4-BE49-F238E27FC236}">
                <a16:creationId xmlns:a16="http://schemas.microsoft.com/office/drawing/2014/main" id="{AD262975-BB44-8673-97BA-57054A01725C}"/>
              </a:ext>
            </a:extLst>
          </p:cNvPr>
          <p:cNvGrpSpPr/>
          <p:nvPr/>
        </p:nvGrpSpPr>
        <p:grpSpPr>
          <a:xfrm>
            <a:off x="4039848" y="880264"/>
            <a:ext cx="1240434" cy="3810378"/>
            <a:chOff x="4039848" y="880264"/>
            <a:chExt cx="1240434" cy="3810378"/>
          </a:xfrm>
        </p:grpSpPr>
        <p:sp>
          <p:nvSpPr>
            <p:cNvPr id="18" name="Google Shape;351;p9">
              <a:extLst>
                <a:ext uri="{FF2B5EF4-FFF2-40B4-BE49-F238E27FC236}">
                  <a16:creationId xmlns:a16="http://schemas.microsoft.com/office/drawing/2014/main" id="{0D9A4B79-D2DE-2540-5FE5-041B69EAAF24}"/>
                </a:ext>
              </a:extLst>
            </p:cNvPr>
            <p:cNvSpPr txBox="1"/>
            <p:nvPr/>
          </p:nvSpPr>
          <p:spPr>
            <a:xfrm>
              <a:off x="4146857" y="880264"/>
              <a:ext cx="1133425"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Garment2</a:t>
              </a:r>
              <a:endParaRPr sz="1600" dirty="0"/>
            </a:p>
          </p:txBody>
        </p:sp>
        <p:grpSp>
          <p:nvGrpSpPr>
            <p:cNvPr id="153" name="组合 152">
              <a:extLst>
                <a:ext uri="{FF2B5EF4-FFF2-40B4-BE49-F238E27FC236}">
                  <a16:creationId xmlns:a16="http://schemas.microsoft.com/office/drawing/2014/main" id="{29C3483A-B7DB-7BF2-CCDD-3ED7096A4841}"/>
                </a:ext>
              </a:extLst>
            </p:cNvPr>
            <p:cNvGrpSpPr/>
            <p:nvPr/>
          </p:nvGrpSpPr>
          <p:grpSpPr>
            <a:xfrm>
              <a:off x="4039848" y="1119734"/>
              <a:ext cx="1018730" cy="3570908"/>
              <a:chOff x="4039848" y="1119734"/>
              <a:chExt cx="1018730" cy="3570908"/>
            </a:xfrm>
          </p:grpSpPr>
          <p:pic>
            <p:nvPicPr>
              <p:cNvPr id="23" name="Google Shape;339;p9">
                <a:extLst>
                  <a:ext uri="{FF2B5EF4-FFF2-40B4-BE49-F238E27FC236}">
                    <a16:creationId xmlns:a16="http://schemas.microsoft.com/office/drawing/2014/main" id="{1FBE967D-BA58-1A21-DE5D-61027EE8D23B}"/>
                  </a:ext>
                </a:extLst>
              </p:cNvPr>
              <p:cNvPicPr preferRelativeResize="0"/>
              <p:nvPr/>
            </p:nvPicPr>
            <p:blipFill rotWithShape="1">
              <a:blip r:embed="rId3">
                <a:alphaModFix/>
              </a:blip>
              <a:srcRect/>
              <a:stretch/>
            </p:blipFill>
            <p:spPr>
              <a:xfrm>
                <a:off x="4201951" y="3521249"/>
                <a:ext cx="805325" cy="1169393"/>
              </a:xfrm>
              <a:prstGeom prst="rect">
                <a:avLst/>
              </a:prstGeom>
              <a:noFill/>
              <a:ln>
                <a:noFill/>
              </a:ln>
            </p:spPr>
          </p:pic>
          <p:grpSp>
            <p:nvGrpSpPr>
              <p:cNvPr id="24" name="Google Shape;340;p9">
                <a:extLst>
                  <a:ext uri="{FF2B5EF4-FFF2-40B4-BE49-F238E27FC236}">
                    <a16:creationId xmlns:a16="http://schemas.microsoft.com/office/drawing/2014/main" id="{BAC5D998-BE92-308F-E1CB-673615580998}"/>
                  </a:ext>
                </a:extLst>
              </p:cNvPr>
              <p:cNvGrpSpPr/>
              <p:nvPr/>
            </p:nvGrpSpPr>
            <p:grpSpPr>
              <a:xfrm>
                <a:off x="4383521" y="2269033"/>
                <a:ext cx="555282" cy="1210844"/>
                <a:chOff x="8435827" y="2847495"/>
                <a:chExt cx="1014685" cy="2187904"/>
              </a:xfrm>
            </p:grpSpPr>
            <p:cxnSp>
              <p:nvCxnSpPr>
                <p:cNvPr id="27" name="Google Shape;341;p9">
                  <a:extLst>
                    <a:ext uri="{FF2B5EF4-FFF2-40B4-BE49-F238E27FC236}">
                      <a16:creationId xmlns:a16="http://schemas.microsoft.com/office/drawing/2014/main" id="{DC9E8558-81F5-B0BC-63AA-DDC7B0F4B17D}"/>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28" name="Google Shape;342;p9">
                  <a:extLst>
                    <a:ext uri="{FF2B5EF4-FFF2-40B4-BE49-F238E27FC236}">
                      <a16:creationId xmlns:a16="http://schemas.microsoft.com/office/drawing/2014/main" id="{AF8DF8AF-A8F5-5417-4B73-B28FBE5DD7C9}"/>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29" name="Google Shape;343;p9">
                  <a:extLst>
                    <a:ext uri="{FF2B5EF4-FFF2-40B4-BE49-F238E27FC236}">
                      <a16:creationId xmlns:a16="http://schemas.microsoft.com/office/drawing/2014/main" id="{CCCF7F62-23EF-351D-9E6E-DC99596CAE26}"/>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 name="Google Shape;344;p9">
                  <a:extLst>
                    <a:ext uri="{FF2B5EF4-FFF2-40B4-BE49-F238E27FC236}">
                      <a16:creationId xmlns:a16="http://schemas.microsoft.com/office/drawing/2014/main" id="{D2647967-3DD5-187E-72D5-3BF1CF1F1A39}"/>
                    </a:ext>
                  </a:extLst>
                </p:cNvPr>
                <p:cNvSpPr/>
                <p:nvPr/>
              </p:nvSpPr>
              <p:spPr>
                <a:xfrm>
                  <a:off x="8569177" y="3734279"/>
                  <a:ext cx="723900" cy="552450"/>
                </a:xfrm>
                <a:prstGeom prst="rect">
                  <a:avLst/>
                </a:prstGeom>
                <a:solidFill>
                  <a:srgbClr val="67AB9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1" name="Google Shape;345;p9">
                  <a:extLst>
                    <a:ext uri="{FF2B5EF4-FFF2-40B4-BE49-F238E27FC236}">
                      <a16:creationId xmlns:a16="http://schemas.microsoft.com/office/drawing/2014/main" id="{8BC79E0B-3073-92D0-D231-1B47462C386A}"/>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32" name="Google Shape;346;p9">
                  <a:extLst>
                    <a:ext uri="{FF2B5EF4-FFF2-40B4-BE49-F238E27FC236}">
                      <a16:creationId xmlns:a16="http://schemas.microsoft.com/office/drawing/2014/main" id="{4C822311-DC2B-C19E-0525-6CC7360912DB}"/>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34" name="Google Shape;347;p9">
                  <a:extLst>
                    <a:ext uri="{FF2B5EF4-FFF2-40B4-BE49-F238E27FC236}">
                      <a16:creationId xmlns:a16="http://schemas.microsoft.com/office/drawing/2014/main" id="{9BDB56CB-4145-EF6C-F46D-CED5CA086350}"/>
                    </a:ext>
                  </a:extLst>
                </p:cNvPr>
                <p:cNvSpPr/>
                <p:nvPr/>
              </p:nvSpPr>
              <p:spPr>
                <a:xfrm rot="10800000">
                  <a:off x="8435827" y="3123720"/>
                  <a:ext cx="990600" cy="444931"/>
                </a:xfrm>
                <a:prstGeom prst="trapezoid">
                  <a:avLst>
                    <a:gd name="adj" fmla="val 25000"/>
                  </a:avLst>
                </a:prstGeom>
                <a:solidFill>
                  <a:srgbClr val="CDA2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5" name="Google Shape;348;p9">
                  <a:extLst>
                    <a:ext uri="{FF2B5EF4-FFF2-40B4-BE49-F238E27FC236}">
                      <a16:creationId xmlns:a16="http://schemas.microsoft.com/office/drawing/2014/main" id="{D9834533-4AD7-C68A-BEA0-9778009205E8}"/>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25" name="Google Shape;349;p9">
                <a:extLst>
                  <a:ext uri="{FF2B5EF4-FFF2-40B4-BE49-F238E27FC236}">
                    <a16:creationId xmlns:a16="http://schemas.microsoft.com/office/drawing/2014/main" id="{738310C6-9166-8DD8-0537-48C04FF179E1}"/>
                  </a:ext>
                </a:extLst>
              </p:cNvPr>
              <p:cNvPicPr preferRelativeResize="0"/>
              <p:nvPr/>
            </p:nvPicPr>
            <p:blipFill rotWithShape="1">
              <a:blip r:embed="rId4">
                <a:alphaModFix/>
              </a:blip>
              <a:srcRect/>
              <a:stretch/>
            </p:blipFill>
            <p:spPr>
              <a:xfrm>
                <a:off x="4252420" y="1119734"/>
                <a:ext cx="806158" cy="1170604"/>
              </a:xfrm>
              <a:prstGeom prst="rect">
                <a:avLst/>
              </a:prstGeom>
              <a:noFill/>
              <a:ln>
                <a:noFill/>
              </a:ln>
            </p:spPr>
          </p:pic>
          <p:sp>
            <p:nvSpPr>
              <p:cNvPr id="14" name="Google Shape;352;p9">
                <a:extLst>
                  <a:ext uri="{FF2B5EF4-FFF2-40B4-BE49-F238E27FC236}">
                    <a16:creationId xmlns:a16="http://schemas.microsoft.com/office/drawing/2014/main" id="{9C2BA031-B10D-49DA-822E-AF40247BB940}"/>
                  </a:ext>
                </a:extLst>
              </p:cNvPr>
              <p:cNvSpPr txBox="1"/>
              <p:nvPr/>
            </p:nvSpPr>
            <p:spPr>
              <a:xfrm>
                <a:off x="4039848" y="2434461"/>
                <a:ext cx="415109" cy="257984"/>
              </a:xfrm>
              <a:prstGeom prst="rect">
                <a:avLst/>
              </a:prstGeom>
              <a:blipFill rotWithShape="1">
                <a:blip r:embed="rId5">
                  <a:alphaModFix/>
                </a:blip>
                <a:stretch>
                  <a:fillRect l="-4443" t="-3569" b="-2142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latin typeface="Calibri"/>
                    <a:ea typeface="Calibri"/>
                    <a:cs typeface="Calibri"/>
                    <a:sym typeface="Calibri"/>
                  </a:rPr>
                  <a:t> </a:t>
                </a:r>
                <a:endParaRPr/>
              </a:p>
            </p:txBody>
          </p:sp>
          <p:sp>
            <p:nvSpPr>
              <p:cNvPr id="124" name="Google Shape;442;p9">
                <a:extLst>
                  <a:ext uri="{FF2B5EF4-FFF2-40B4-BE49-F238E27FC236}">
                    <a16:creationId xmlns:a16="http://schemas.microsoft.com/office/drawing/2014/main" id="{6A44570A-9F7E-F154-AF79-ECB14B3E520A}"/>
                  </a:ext>
                </a:extLst>
              </p:cNvPr>
              <p:cNvSpPr txBox="1"/>
              <p:nvPr/>
            </p:nvSpPr>
            <p:spPr>
              <a:xfrm>
                <a:off x="4447928" y="3131265"/>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dec</a:t>
                </a:r>
                <a:endParaRPr sz="1400">
                  <a:solidFill>
                    <a:schemeClr val="lt1"/>
                  </a:solidFill>
                  <a:latin typeface="Calibri"/>
                  <a:ea typeface="Calibri"/>
                  <a:cs typeface="Calibri"/>
                  <a:sym typeface="Calibri"/>
                </a:endParaRPr>
              </a:p>
            </p:txBody>
          </p:sp>
          <p:sp>
            <p:nvSpPr>
              <p:cNvPr id="128" name="Google Shape;446;p9">
                <a:extLst>
                  <a:ext uri="{FF2B5EF4-FFF2-40B4-BE49-F238E27FC236}">
                    <a16:creationId xmlns:a16="http://schemas.microsoft.com/office/drawing/2014/main" id="{5AFF01D6-1CD9-09E3-C66C-AE7B8069D83E}"/>
                  </a:ext>
                </a:extLst>
              </p:cNvPr>
              <p:cNvSpPr txBox="1"/>
              <p:nvPr/>
            </p:nvSpPr>
            <p:spPr>
              <a:xfrm>
                <a:off x="4458342" y="2748322"/>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gar</a:t>
                </a:r>
                <a:endParaRPr sz="1400">
                  <a:solidFill>
                    <a:schemeClr val="lt1"/>
                  </a:solidFill>
                  <a:latin typeface="Calibri"/>
                  <a:ea typeface="Calibri"/>
                  <a:cs typeface="Calibri"/>
                  <a:sym typeface="Calibri"/>
                </a:endParaRPr>
              </a:p>
            </p:txBody>
          </p:sp>
          <p:sp>
            <p:nvSpPr>
              <p:cNvPr id="134" name="Google Shape;452;p9">
                <a:extLst>
                  <a:ext uri="{FF2B5EF4-FFF2-40B4-BE49-F238E27FC236}">
                    <a16:creationId xmlns:a16="http://schemas.microsoft.com/office/drawing/2014/main" id="{B1C93D51-2195-3B02-936D-1CFDFE20971F}"/>
                  </a:ext>
                </a:extLst>
              </p:cNvPr>
              <p:cNvSpPr txBox="1"/>
              <p:nvPr/>
            </p:nvSpPr>
            <p:spPr>
              <a:xfrm>
                <a:off x="4480156" y="2405983"/>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E</a:t>
                </a:r>
                <a:r>
                  <a:rPr lang="en-US" sz="1400" baseline="-25000" dirty="0" err="1">
                    <a:solidFill>
                      <a:schemeClr val="lt1"/>
                    </a:solidFill>
                    <a:latin typeface="Calibri"/>
                    <a:ea typeface="Calibri"/>
                    <a:cs typeface="Calibri"/>
                    <a:sym typeface="Calibri"/>
                  </a:rPr>
                  <a:t>seg</a:t>
                </a:r>
                <a:endParaRPr sz="1400" dirty="0">
                  <a:solidFill>
                    <a:schemeClr val="lt1"/>
                  </a:solidFill>
                  <a:latin typeface="Calibri"/>
                  <a:ea typeface="Calibri"/>
                  <a:cs typeface="Calibri"/>
                  <a:sym typeface="Calibri"/>
                </a:endParaRPr>
              </a:p>
            </p:txBody>
          </p:sp>
        </p:grpSp>
      </p:grpSp>
      <p:grpSp>
        <p:nvGrpSpPr>
          <p:cNvPr id="162" name="组合 161">
            <a:extLst>
              <a:ext uri="{FF2B5EF4-FFF2-40B4-BE49-F238E27FC236}">
                <a16:creationId xmlns:a16="http://schemas.microsoft.com/office/drawing/2014/main" id="{D5A7B369-7AC0-1440-FFE6-3F59D0A20D44}"/>
              </a:ext>
            </a:extLst>
          </p:cNvPr>
          <p:cNvGrpSpPr/>
          <p:nvPr/>
        </p:nvGrpSpPr>
        <p:grpSpPr>
          <a:xfrm>
            <a:off x="4987476" y="872445"/>
            <a:ext cx="1153525" cy="3803766"/>
            <a:chOff x="4987476" y="872445"/>
            <a:chExt cx="1153525" cy="3803766"/>
          </a:xfrm>
        </p:grpSpPr>
        <p:sp>
          <p:nvSpPr>
            <p:cNvPr id="40" name="Google Shape;368;p9">
              <a:extLst>
                <a:ext uri="{FF2B5EF4-FFF2-40B4-BE49-F238E27FC236}">
                  <a16:creationId xmlns:a16="http://schemas.microsoft.com/office/drawing/2014/main" id="{375FE18C-9F48-8C0A-E5AA-78DE1F023221}"/>
                </a:ext>
              </a:extLst>
            </p:cNvPr>
            <p:cNvSpPr txBox="1"/>
            <p:nvPr/>
          </p:nvSpPr>
          <p:spPr>
            <a:xfrm>
              <a:off x="5033396" y="872445"/>
              <a:ext cx="1107605"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Garment3</a:t>
              </a:r>
              <a:endParaRPr sz="1600" dirty="0"/>
            </a:p>
          </p:txBody>
        </p:sp>
        <p:grpSp>
          <p:nvGrpSpPr>
            <p:cNvPr id="159" name="组合 158">
              <a:extLst>
                <a:ext uri="{FF2B5EF4-FFF2-40B4-BE49-F238E27FC236}">
                  <a16:creationId xmlns:a16="http://schemas.microsoft.com/office/drawing/2014/main" id="{C0F82B62-8BB6-D4FB-32D4-43BE7329529F}"/>
                </a:ext>
              </a:extLst>
            </p:cNvPr>
            <p:cNvGrpSpPr/>
            <p:nvPr/>
          </p:nvGrpSpPr>
          <p:grpSpPr>
            <a:xfrm>
              <a:off x="4987476" y="1121491"/>
              <a:ext cx="970536" cy="3554720"/>
              <a:chOff x="4987476" y="1121491"/>
              <a:chExt cx="970536" cy="3554720"/>
            </a:xfrm>
          </p:grpSpPr>
          <p:sp>
            <p:nvSpPr>
              <p:cNvPr id="38" name="Google Shape;369;p9">
                <a:extLst>
                  <a:ext uri="{FF2B5EF4-FFF2-40B4-BE49-F238E27FC236}">
                    <a16:creationId xmlns:a16="http://schemas.microsoft.com/office/drawing/2014/main" id="{82A85064-B7F8-17CD-E18E-4964EB59997D}"/>
                  </a:ext>
                </a:extLst>
              </p:cNvPr>
              <p:cNvSpPr txBox="1"/>
              <p:nvPr/>
            </p:nvSpPr>
            <p:spPr>
              <a:xfrm>
                <a:off x="4987476" y="2425651"/>
                <a:ext cx="415109" cy="257984"/>
              </a:xfrm>
              <a:prstGeom prst="rect">
                <a:avLst/>
              </a:prstGeom>
              <a:blipFill rotWithShape="1">
                <a:blip r:embed="rId6">
                  <a:alphaModFix/>
                </a:blip>
                <a:stretch>
                  <a:fillRect l="-6815" t="-3569" b="-17854"/>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latin typeface="Calibri"/>
                    <a:ea typeface="Calibri"/>
                    <a:cs typeface="Calibri"/>
                    <a:sym typeface="Calibri"/>
                  </a:rPr>
                  <a:t> </a:t>
                </a:r>
                <a:endParaRPr/>
              </a:p>
            </p:txBody>
          </p:sp>
          <p:grpSp>
            <p:nvGrpSpPr>
              <p:cNvPr id="154" name="组合 153">
                <a:extLst>
                  <a:ext uri="{FF2B5EF4-FFF2-40B4-BE49-F238E27FC236}">
                    <a16:creationId xmlns:a16="http://schemas.microsoft.com/office/drawing/2014/main" id="{95345ED9-6B1B-6CEE-11C1-7043AA72477A}"/>
                  </a:ext>
                </a:extLst>
              </p:cNvPr>
              <p:cNvGrpSpPr/>
              <p:nvPr/>
            </p:nvGrpSpPr>
            <p:grpSpPr>
              <a:xfrm>
                <a:off x="5144190" y="1121491"/>
                <a:ext cx="813822" cy="3554720"/>
                <a:chOff x="5144190" y="1121491"/>
                <a:chExt cx="813822" cy="3554720"/>
              </a:xfrm>
            </p:grpSpPr>
            <p:pic>
              <p:nvPicPr>
                <p:cNvPr id="41" name="Google Shape;356;p9">
                  <a:extLst>
                    <a:ext uri="{FF2B5EF4-FFF2-40B4-BE49-F238E27FC236}">
                      <a16:creationId xmlns:a16="http://schemas.microsoft.com/office/drawing/2014/main" id="{E74C502A-4D46-0377-3CF0-DEE3FD374FB5}"/>
                    </a:ext>
                  </a:extLst>
                </p:cNvPr>
                <p:cNvPicPr preferRelativeResize="0"/>
                <p:nvPr/>
              </p:nvPicPr>
              <p:blipFill rotWithShape="1">
                <a:blip r:embed="rId7">
                  <a:alphaModFix/>
                </a:blip>
                <a:srcRect/>
                <a:stretch/>
              </p:blipFill>
              <p:spPr>
                <a:xfrm>
                  <a:off x="5144190" y="3506818"/>
                  <a:ext cx="805324" cy="1169393"/>
                </a:xfrm>
                <a:prstGeom prst="rect">
                  <a:avLst/>
                </a:prstGeom>
                <a:noFill/>
                <a:ln>
                  <a:noFill/>
                </a:ln>
              </p:spPr>
            </p:pic>
            <p:grpSp>
              <p:nvGrpSpPr>
                <p:cNvPr id="43" name="Google Shape;357;p9">
                  <a:extLst>
                    <a:ext uri="{FF2B5EF4-FFF2-40B4-BE49-F238E27FC236}">
                      <a16:creationId xmlns:a16="http://schemas.microsoft.com/office/drawing/2014/main" id="{3823BE15-5176-6F7D-1999-7711F11E9AE8}"/>
                    </a:ext>
                  </a:extLst>
                </p:cNvPr>
                <p:cNvGrpSpPr/>
                <p:nvPr/>
              </p:nvGrpSpPr>
              <p:grpSpPr>
                <a:xfrm>
                  <a:off x="5283883" y="2270714"/>
                  <a:ext cx="555281" cy="1210844"/>
                  <a:chOff x="8435827" y="2847495"/>
                  <a:chExt cx="1014685" cy="2187904"/>
                </a:xfrm>
              </p:grpSpPr>
              <p:cxnSp>
                <p:nvCxnSpPr>
                  <p:cNvPr id="46" name="Google Shape;358;p9">
                    <a:extLst>
                      <a:ext uri="{FF2B5EF4-FFF2-40B4-BE49-F238E27FC236}">
                        <a16:creationId xmlns:a16="http://schemas.microsoft.com/office/drawing/2014/main" id="{0A045E60-E7BD-3756-59B5-043279DA81F1}"/>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47" name="Google Shape;359;p9">
                    <a:extLst>
                      <a:ext uri="{FF2B5EF4-FFF2-40B4-BE49-F238E27FC236}">
                        <a16:creationId xmlns:a16="http://schemas.microsoft.com/office/drawing/2014/main" id="{4A4A5500-BD5F-C6A4-0213-8837F860A6D6}"/>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48" name="Google Shape;360;p9">
                    <a:extLst>
                      <a:ext uri="{FF2B5EF4-FFF2-40B4-BE49-F238E27FC236}">
                        <a16:creationId xmlns:a16="http://schemas.microsoft.com/office/drawing/2014/main" id="{823F008B-3820-F22E-C2E8-0112C6917C9C}"/>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 name="Google Shape;361;p9">
                    <a:extLst>
                      <a:ext uri="{FF2B5EF4-FFF2-40B4-BE49-F238E27FC236}">
                        <a16:creationId xmlns:a16="http://schemas.microsoft.com/office/drawing/2014/main" id="{06540872-C7E1-B274-1A07-C5D5A6EEDB8D}"/>
                      </a:ext>
                    </a:extLst>
                  </p:cNvPr>
                  <p:cNvSpPr/>
                  <p:nvPr/>
                </p:nvSpPr>
                <p:spPr>
                  <a:xfrm>
                    <a:off x="8569177" y="3734279"/>
                    <a:ext cx="723900" cy="552450"/>
                  </a:xfrm>
                  <a:prstGeom prst="rect">
                    <a:avLst/>
                  </a:prstGeom>
                  <a:solidFill>
                    <a:srgbClr val="67AB9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50" name="Google Shape;362;p9">
                    <a:extLst>
                      <a:ext uri="{FF2B5EF4-FFF2-40B4-BE49-F238E27FC236}">
                        <a16:creationId xmlns:a16="http://schemas.microsoft.com/office/drawing/2014/main" id="{8F86F1BF-2785-264E-AE53-C6AC14B1EACF}"/>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51" name="Google Shape;363;p9">
                    <a:extLst>
                      <a:ext uri="{FF2B5EF4-FFF2-40B4-BE49-F238E27FC236}">
                        <a16:creationId xmlns:a16="http://schemas.microsoft.com/office/drawing/2014/main" id="{1AF149CF-9EA7-A8F5-030B-1469288FDFA6}"/>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52" name="Google Shape;364;p9">
                    <a:extLst>
                      <a:ext uri="{FF2B5EF4-FFF2-40B4-BE49-F238E27FC236}">
                        <a16:creationId xmlns:a16="http://schemas.microsoft.com/office/drawing/2014/main" id="{A42CC804-42EC-CC0C-BDE4-7EFF26789F61}"/>
                      </a:ext>
                    </a:extLst>
                  </p:cNvPr>
                  <p:cNvSpPr/>
                  <p:nvPr/>
                </p:nvSpPr>
                <p:spPr>
                  <a:xfrm rot="10800000">
                    <a:off x="8435827" y="3123720"/>
                    <a:ext cx="990600" cy="444931"/>
                  </a:xfrm>
                  <a:prstGeom prst="trapezoid">
                    <a:avLst>
                      <a:gd name="adj" fmla="val 25000"/>
                    </a:avLst>
                  </a:prstGeom>
                  <a:solidFill>
                    <a:srgbClr val="CDA2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53" name="Google Shape;365;p9">
                    <a:extLst>
                      <a:ext uri="{FF2B5EF4-FFF2-40B4-BE49-F238E27FC236}">
                        <a16:creationId xmlns:a16="http://schemas.microsoft.com/office/drawing/2014/main" id="{0BA0664A-5B15-5066-FF06-12A938AA395E}"/>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44" name="Google Shape;366;p9">
                  <a:extLst>
                    <a:ext uri="{FF2B5EF4-FFF2-40B4-BE49-F238E27FC236}">
                      <a16:creationId xmlns:a16="http://schemas.microsoft.com/office/drawing/2014/main" id="{D33284E7-34E2-9E55-E922-8D16A99BBA8F}"/>
                    </a:ext>
                  </a:extLst>
                </p:cNvPr>
                <p:cNvPicPr preferRelativeResize="0"/>
                <p:nvPr/>
              </p:nvPicPr>
              <p:blipFill rotWithShape="1">
                <a:blip r:embed="rId8">
                  <a:alphaModFix/>
                </a:blip>
                <a:srcRect/>
                <a:stretch/>
              </p:blipFill>
              <p:spPr>
                <a:xfrm>
                  <a:off x="5151854" y="1121491"/>
                  <a:ext cx="806158" cy="1170604"/>
                </a:xfrm>
                <a:prstGeom prst="rect">
                  <a:avLst/>
                </a:prstGeom>
                <a:noFill/>
                <a:ln>
                  <a:noFill/>
                </a:ln>
              </p:spPr>
            </p:pic>
            <p:sp>
              <p:nvSpPr>
                <p:cNvPr id="125" name="Google Shape;443;p9">
                  <a:extLst>
                    <a:ext uri="{FF2B5EF4-FFF2-40B4-BE49-F238E27FC236}">
                      <a16:creationId xmlns:a16="http://schemas.microsoft.com/office/drawing/2014/main" id="{876B5F79-6E8D-8550-5BD4-86BC55107678}"/>
                    </a:ext>
                  </a:extLst>
                </p:cNvPr>
                <p:cNvSpPr txBox="1"/>
                <p:nvPr/>
              </p:nvSpPr>
              <p:spPr>
                <a:xfrm>
                  <a:off x="5329869" y="3133626"/>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dec</a:t>
                  </a:r>
                  <a:endParaRPr sz="1400">
                    <a:solidFill>
                      <a:schemeClr val="lt1"/>
                    </a:solidFill>
                    <a:latin typeface="Calibri"/>
                    <a:ea typeface="Calibri"/>
                    <a:cs typeface="Calibri"/>
                    <a:sym typeface="Calibri"/>
                  </a:endParaRPr>
                </a:p>
              </p:txBody>
            </p:sp>
            <p:sp>
              <p:nvSpPr>
                <p:cNvPr id="129" name="Google Shape;447;p9">
                  <a:extLst>
                    <a:ext uri="{FF2B5EF4-FFF2-40B4-BE49-F238E27FC236}">
                      <a16:creationId xmlns:a16="http://schemas.microsoft.com/office/drawing/2014/main" id="{93C5B480-8EE4-1304-B74D-71C9E47ACF30}"/>
                    </a:ext>
                  </a:extLst>
                </p:cNvPr>
                <p:cNvSpPr txBox="1"/>
                <p:nvPr/>
              </p:nvSpPr>
              <p:spPr>
                <a:xfrm>
                  <a:off x="5349899" y="2749481"/>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gar</a:t>
                  </a:r>
                  <a:endParaRPr sz="1400">
                    <a:solidFill>
                      <a:schemeClr val="lt1"/>
                    </a:solidFill>
                    <a:latin typeface="Calibri"/>
                    <a:ea typeface="Calibri"/>
                    <a:cs typeface="Calibri"/>
                    <a:sym typeface="Calibri"/>
                  </a:endParaRPr>
                </a:p>
              </p:txBody>
            </p:sp>
            <p:sp>
              <p:nvSpPr>
                <p:cNvPr id="135" name="Google Shape;453;p9">
                  <a:extLst>
                    <a:ext uri="{FF2B5EF4-FFF2-40B4-BE49-F238E27FC236}">
                      <a16:creationId xmlns:a16="http://schemas.microsoft.com/office/drawing/2014/main" id="{843DD356-21DC-6D1A-E4AB-FEA6E54AEC2A}"/>
                    </a:ext>
                  </a:extLst>
                </p:cNvPr>
                <p:cNvSpPr txBox="1"/>
                <p:nvPr/>
              </p:nvSpPr>
              <p:spPr>
                <a:xfrm>
                  <a:off x="5348838" y="2405983"/>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E</a:t>
                  </a:r>
                  <a:r>
                    <a:rPr lang="en-US" sz="1400" baseline="-25000" dirty="0" err="1">
                      <a:solidFill>
                        <a:schemeClr val="lt1"/>
                      </a:solidFill>
                      <a:latin typeface="Calibri"/>
                      <a:ea typeface="Calibri"/>
                      <a:cs typeface="Calibri"/>
                      <a:sym typeface="Calibri"/>
                    </a:rPr>
                    <a:t>seg</a:t>
                  </a:r>
                  <a:endParaRPr sz="1400" dirty="0">
                    <a:solidFill>
                      <a:schemeClr val="lt1"/>
                    </a:solidFill>
                    <a:latin typeface="Calibri"/>
                    <a:ea typeface="Calibri"/>
                    <a:cs typeface="Calibri"/>
                    <a:sym typeface="Calibri"/>
                  </a:endParaRPr>
                </a:p>
              </p:txBody>
            </p:sp>
          </p:grpSp>
        </p:grpSp>
      </p:grpSp>
      <p:grpSp>
        <p:nvGrpSpPr>
          <p:cNvPr id="163" name="组合 162">
            <a:extLst>
              <a:ext uri="{FF2B5EF4-FFF2-40B4-BE49-F238E27FC236}">
                <a16:creationId xmlns:a16="http://schemas.microsoft.com/office/drawing/2014/main" id="{741CE364-0BC7-8C14-8070-7258E4DE3742}"/>
              </a:ext>
            </a:extLst>
          </p:cNvPr>
          <p:cNvGrpSpPr/>
          <p:nvPr/>
        </p:nvGrpSpPr>
        <p:grpSpPr>
          <a:xfrm>
            <a:off x="5871274" y="875581"/>
            <a:ext cx="1095170" cy="3800629"/>
            <a:chOff x="5871274" y="875581"/>
            <a:chExt cx="1095170" cy="3800629"/>
          </a:xfrm>
        </p:grpSpPr>
        <p:sp>
          <p:nvSpPr>
            <p:cNvPr id="58" name="Google Shape;385;p9">
              <a:extLst>
                <a:ext uri="{FF2B5EF4-FFF2-40B4-BE49-F238E27FC236}">
                  <a16:creationId xmlns:a16="http://schemas.microsoft.com/office/drawing/2014/main" id="{A139D0DD-2AE2-C5E0-5ACA-EA801BC70400}"/>
                </a:ext>
              </a:extLst>
            </p:cNvPr>
            <p:cNvSpPr txBox="1"/>
            <p:nvPr/>
          </p:nvSpPr>
          <p:spPr>
            <a:xfrm>
              <a:off x="5947573" y="875581"/>
              <a:ext cx="1018871"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Garment4</a:t>
              </a:r>
              <a:endParaRPr sz="1600" dirty="0"/>
            </a:p>
          </p:txBody>
        </p:sp>
        <p:grpSp>
          <p:nvGrpSpPr>
            <p:cNvPr id="155" name="组合 154">
              <a:extLst>
                <a:ext uri="{FF2B5EF4-FFF2-40B4-BE49-F238E27FC236}">
                  <a16:creationId xmlns:a16="http://schemas.microsoft.com/office/drawing/2014/main" id="{79E275DD-CCEE-1E17-F0B7-279348EBF734}"/>
                </a:ext>
              </a:extLst>
            </p:cNvPr>
            <p:cNvGrpSpPr/>
            <p:nvPr/>
          </p:nvGrpSpPr>
          <p:grpSpPr>
            <a:xfrm>
              <a:off x="5871274" y="1128603"/>
              <a:ext cx="1022885" cy="3547607"/>
              <a:chOff x="5871274" y="1128603"/>
              <a:chExt cx="1022885" cy="3547607"/>
            </a:xfrm>
          </p:grpSpPr>
          <p:pic>
            <p:nvPicPr>
              <p:cNvPr id="59" name="Google Shape;373;p9">
                <a:extLst>
                  <a:ext uri="{FF2B5EF4-FFF2-40B4-BE49-F238E27FC236}">
                    <a16:creationId xmlns:a16="http://schemas.microsoft.com/office/drawing/2014/main" id="{653D92D7-46B1-9026-74E1-64978BC4016F}"/>
                  </a:ext>
                </a:extLst>
              </p:cNvPr>
              <p:cNvPicPr preferRelativeResize="0"/>
              <p:nvPr/>
            </p:nvPicPr>
            <p:blipFill rotWithShape="1">
              <a:blip r:embed="rId9">
                <a:alphaModFix/>
              </a:blip>
              <a:srcRect/>
              <a:stretch/>
            </p:blipFill>
            <p:spPr>
              <a:xfrm>
                <a:off x="6081868" y="3506817"/>
                <a:ext cx="805324" cy="1169393"/>
              </a:xfrm>
              <a:prstGeom prst="rect">
                <a:avLst/>
              </a:prstGeom>
              <a:noFill/>
              <a:ln>
                <a:noFill/>
              </a:ln>
            </p:spPr>
          </p:pic>
          <p:grpSp>
            <p:nvGrpSpPr>
              <p:cNvPr id="60" name="Google Shape;374;p9">
                <a:extLst>
                  <a:ext uri="{FF2B5EF4-FFF2-40B4-BE49-F238E27FC236}">
                    <a16:creationId xmlns:a16="http://schemas.microsoft.com/office/drawing/2014/main" id="{BBA083C1-1661-C162-6241-AFA22D620A8D}"/>
                  </a:ext>
                </a:extLst>
              </p:cNvPr>
              <p:cNvGrpSpPr/>
              <p:nvPr/>
            </p:nvGrpSpPr>
            <p:grpSpPr>
              <a:xfrm>
                <a:off x="6206849" y="2270714"/>
                <a:ext cx="555281" cy="1210844"/>
                <a:chOff x="8435827" y="2847495"/>
                <a:chExt cx="1014685" cy="2187904"/>
              </a:xfrm>
            </p:grpSpPr>
            <p:cxnSp>
              <p:nvCxnSpPr>
                <p:cNvPr id="63" name="Google Shape;375;p9">
                  <a:extLst>
                    <a:ext uri="{FF2B5EF4-FFF2-40B4-BE49-F238E27FC236}">
                      <a16:creationId xmlns:a16="http://schemas.microsoft.com/office/drawing/2014/main" id="{B2FB0679-FF3F-CE0F-2AA1-872196C817FE}"/>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64" name="Google Shape;376;p9">
                  <a:extLst>
                    <a:ext uri="{FF2B5EF4-FFF2-40B4-BE49-F238E27FC236}">
                      <a16:creationId xmlns:a16="http://schemas.microsoft.com/office/drawing/2014/main" id="{DC6FB296-233B-5554-BC7B-E75455AEE704}"/>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65" name="Google Shape;377;p9">
                  <a:extLst>
                    <a:ext uri="{FF2B5EF4-FFF2-40B4-BE49-F238E27FC236}">
                      <a16:creationId xmlns:a16="http://schemas.microsoft.com/office/drawing/2014/main" id="{EB3BE8E4-8412-9960-BB46-76C5526F3B15}"/>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 name="Google Shape;378;p9">
                  <a:extLst>
                    <a:ext uri="{FF2B5EF4-FFF2-40B4-BE49-F238E27FC236}">
                      <a16:creationId xmlns:a16="http://schemas.microsoft.com/office/drawing/2014/main" id="{6C1D493B-705B-A83F-FCF1-36B3D90AAE26}"/>
                    </a:ext>
                  </a:extLst>
                </p:cNvPr>
                <p:cNvSpPr/>
                <p:nvPr/>
              </p:nvSpPr>
              <p:spPr>
                <a:xfrm>
                  <a:off x="8569177" y="3734279"/>
                  <a:ext cx="723900" cy="552450"/>
                </a:xfrm>
                <a:prstGeom prst="rect">
                  <a:avLst/>
                </a:prstGeom>
                <a:solidFill>
                  <a:srgbClr val="67AB9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67" name="Google Shape;379;p9">
                  <a:extLst>
                    <a:ext uri="{FF2B5EF4-FFF2-40B4-BE49-F238E27FC236}">
                      <a16:creationId xmlns:a16="http://schemas.microsoft.com/office/drawing/2014/main" id="{C99E3D39-4113-3507-E771-6F5FC04C3A4D}"/>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68" name="Google Shape;380;p9">
                  <a:extLst>
                    <a:ext uri="{FF2B5EF4-FFF2-40B4-BE49-F238E27FC236}">
                      <a16:creationId xmlns:a16="http://schemas.microsoft.com/office/drawing/2014/main" id="{EC90A57A-FB81-1897-7E65-4E998CCC10CC}"/>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69" name="Google Shape;381;p9">
                  <a:extLst>
                    <a:ext uri="{FF2B5EF4-FFF2-40B4-BE49-F238E27FC236}">
                      <a16:creationId xmlns:a16="http://schemas.microsoft.com/office/drawing/2014/main" id="{33A04762-876A-4366-879E-4C0D13D0DE1A}"/>
                    </a:ext>
                  </a:extLst>
                </p:cNvPr>
                <p:cNvSpPr/>
                <p:nvPr/>
              </p:nvSpPr>
              <p:spPr>
                <a:xfrm rot="10800000">
                  <a:off x="8435827" y="3123720"/>
                  <a:ext cx="990600" cy="444931"/>
                </a:xfrm>
                <a:prstGeom prst="trapezoid">
                  <a:avLst>
                    <a:gd name="adj" fmla="val 25000"/>
                  </a:avLst>
                </a:prstGeom>
                <a:solidFill>
                  <a:srgbClr val="CDA2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70" name="Google Shape;382;p9">
                  <a:extLst>
                    <a:ext uri="{FF2B5EF4-FFF2-40B4-BE49-F238E27FC236}">
                      <a16:creationId xmlns:a16="http://schemas.microsoft.com/office/drawing/2014/main" id="{518F8C4D-AD30-9A05-9A09-E9A2716E88F0}"/>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61" name="Google Shape;383;p9">
                <a:extLst>
                  <a:ext uri="{FF2B5EF4-FFF2-40B4-BE49-F238E27FC236}">
                    <a16:creationId xmlns:a16="http://schemas.microsoft.com/office/drawing/2014/main" id="{3E8326D0-7AEB-9E59-640D-3C040529844A}"/>
                  </a:ext>
                </a:extLst>
              </p:cNvPr>
              <p:cNvPicPr preferRelativeResize="0"/>
              <p:nvPr/>
            </p:nvPicPr>
            <p:blipFill rotWithShape="1">
              <a:blip r:embed="rId10">
                <a:alphaModFix/>
              </a:blip>
              <a:srcRect/>
              <a:stretch/>
            </p:blipFill>
            <p:spPr>
              <a:xfrm>
                <a:off x="6088001" y="1128603"/>
                <a:ext cx="806158" cy="1170604"/>
              </a:xfrm>
              <a:prstGeom prst="rect">
                <a:avLst/>
              </a:prstGeom>
              <a:noFill/>
              <a:ln>
                <a:noFill/>
              </a:ln>
            </p:spPr>
          </p:pic>
          <p:sp>
            <p:nvSpPr>
              <p:cNvPr id="56" name="Google Shape;386;p9">
                <a:extLst>
                  <a:ext uri="{FF2B5EF4-FFF2-40B4-BE49-F238E27FC236}">
                    <a16:creationId xmlns:a16="http://schemas.microsoft.com/office/drawing/2014/main" id="{2B99159F-BA2B-7465-6C4E-AF21997CA02C}"/>
                  </a:ext>
                </a:extLst>
              </p:cNvPr>
              <p:cNvSpPr txBox="1"/>
              <p:nvPr/>
            </p:nvSpPr>
            <p:spPr>
              <a:xfrm>
                <a:off x="5871274" y="2439231"/>
                <a:ext cx="415109" cy="257984"/>
              </a:xfrm>
              <a:prstGeom prst="rect">
                <a:avLst/>
              </a:prstGeom>
              <a:blipFill rotWithShape="1">
                <a:blip r:embed="rId11">
                  <a:alphaModFix/>
                </a:blip>
                <a:stretch>
                  <a:fillRect l="-6666" t="-7142" b="-1785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latin typeface="Calibri"/>
                    <a:ea typeface="Calibri"/>
                    <a:cs typeface="Calibri"/>
                    <a:sym typeface="Calibri"/>
                  </a:rPr>
                  <a:t> </a:t>
                </a:r>
                <a:endParaRPr/>
              </a:p>
            </p:txBody>
          </p:sp>
          <p:sp>
            <p:nvSpPr>
              <p:cNvPr id="126" name="Google Shape;444;p9">
                <a:extLst>
                  <a:ext uri="{FF2B5EF4-FFF2-40B4-BE49-F238E27FC236}">
                    <a16:creationId xmlns:a16="http://schemas.microsoft.com/office/drawing/2014/main" id="{4127BA4A-A4DD-BD68-BC00-84BC64FB0CC4}"/>
                  </a:ext>
                </a:extLst>
              </p:cNvPr>
              <p:cNvSpPr txBox="1"/>
              <p:nvPr/>
            </p:nvSpPr>
            <p:spPr>
              <a:xfrm>
                <a:off x="6245803" y="3133626"/>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dec</a:t>
                </a:r>
                <a:endParaRPr sz="1400">
                  <a:solidFill>
                    <a:schemeClr val="lt1"/>
                  </a:solidFill>
                  <a:latin typeface="Calibri"/>
                  <a:ea typeface="Calibri"/>
                  <a:cs typeface="Calibri"/>
                  <a:sym typeface="Calibri"/>
                </a:endParaRPr>
              </a:p>
            </p:txBody>
          </p:sp>
          <p:sp>
            <p:nvSpPr>
              <p:cNvPr id="130" name="Google Shape;448;p9">
                <a:extLst>
                  <a:ext uri="{FF2B5EF4-FFF2-40B4-BE49-F238E27FC236}">
                    <a16:creationId xmlns:a16="http://schemas.microsoft.com/office/drawing/2014/main" id="{E846695F-9AD4-460E-8382-D30EA0AEE46A}"/>
                  </a:ext>
                </a:extLst>
              </p:cNvPr>
              <p:cNvSpPr txBox="1"/>
              <p:nvPr/>
            </p:nvSpPr>
            <p:spPr>
              <a:xfrm>
                <a:off x="6252733" y="2746310"/>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gar</a:t>
                </a:r>
                <a:endParaRPr sz="1400">
                  <a:solidFill>
                    <a:schemeClr val="lt1"/>
                  </a:solidFill>
                  <a:latin typeface="Calibri"/>
                  <a:ea typeface="Calibri"/>
                  <a:cs typeface="Calibri"/>
                  <a:sym typeface="Calibri"/>
                </a:endParaRPr>
              </a:p>
            </p:txBody>
          </p:sp>
          <p:sp>
            <p:nvSpPr>
              <p:cNvPr id="136" name="Google Shape;454;p9">
                <a:extLst>
                  <a:ext uri="{FF2B5EF4-FFF2-40B4-BE49-F238E27FC236}">
                    <a16:creationId xmlns:a16="http://schemas.microsoft.com/office/drawing/2014/main" id="{0A23A575-208D-8936-7152-836B6FC811BD}"/>
                  </a:ext>
                </a:extLst>
              </p:cNvPr>
              <p:cNvSpPr txBox="1"/>
              <p:nvPr/>
            </p:nvSpPr>
            <p:spPr>
              <a:xfrm>
                <a:off x="6262984" y="2408050"/>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E</a:t>
                </a:r>
                <a:r>
                  <a:rPr lang="en-US" sz="1400" baseline="-25000">
                    <a:solidFill>
                      <a:schemeClr val="lt1"/>
                    </a:solidFill>
                    <a:latin typeface="Calibri"/>
                    <a:ea typeface="Calibri"/>
                    <a:cs typeface="Calibri"/>
                    <a:sym typeface="Calibri"/>
                  </a:rPr>
                  <a:t>seg</a:t>
                </a:r>
                <a:endParaRPr sz="1400">
                  <a:solidFill>
                    <a:schemeClr val="lt1"/>
                  </a:solidFill>
                  <a:latin typeface="Calibri"/>
                  <a:ea typeface="Calibri"/>
                  <a:cs typeface="Calibri"/>
                  <a:sym typeface="Calibri"/>
                </a:endParaRPr>
              </a:p>
            </p:txBody>
          </p:sp>
        </p:grpSp>
      </p:grpSp>
      <p:grpSp>
        <p:nvGrpSpPr>
          <p:cNvPr id="164" name="组合 163">
            <a:extLst>
              <a:ext uri="{FF2B5EF4-FFF2-40B4-BE49-F238E27FC236}">
                <a16:creationId xmlns:a16="http://schemas.microsoft.com/office/drawing/2014/main" id="{54B4AED7-214E-26BD-FA30-F25F60240D0B}"/>
              </a:ext>
            </a:extLst>
          </p:cNvPr>
          <p:cNvGrpSpPr/>
          <p:nvPr/>
        </p:nvGrpSpPr>
        <p:grpSpPr>
          <a:xfrm>
            <a:off x="6808876" y="862779"/>
            <a:ext cx="1188436" cy="3813431"/>
            <a:chOff x="6808876" y="862779"/>
            <a:chExt cx="1188436" cy="3813431"/>
          </a:xfrm>
        </p:grpSpPr>
        <p:sp>
          <p:nvSpPr>
            <p:cNvPr id="75" name="Google Shape;402;p9">
              <a:extLst>
                <a:ext uri="{FF2B5EF4-FFF2-40B4-BE49-F238E27FC236}">
                  <a16:creationId xmlns:a16="http://schemas.microsoft.com/office/drawing/2014/main" id="{2B9E7CD4-5400-50F5-D3D7-F496F1559A86}"/>
                </a:ext>
              </a:extLst>
            </p:cNvPr>
            <p:cNvSpPr txBox="1"/>
            <p:nvPr/>
          </p:nvSpPr>
          <p:spPr>
            <a:xfrm>
              <a:off x="6901757" y="862779"/>
              <a:ext cx="1095555"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Garment5</a:t>
              </a:r>
              <a:endParaRPr sz="1600" dirty="0"/>
            </a:p>
          </p:txBody>
        </p:sp>
        <p:grpSp>
          <p:nvGrpSpPr>
            <p:cNvPr id="156" name="组合 155">
              <a:extLst>
                <a:ext uri="{FF2B5EF4-FFF2-40B4-BE49-F238E27FC236}">
                  <a16:creationId xmlns:a16="http://schemas.microsoft.com/office/drawing/2014/main" id="{3FE5405A-FFE9-B129-3265-C0DE0F9EE533}"/>
                </a:ext>
              </a:extLst>
            </p:cNvPr>
            <p:cNvGrpSpPr/>
            <p:nvPr/>
          </p:nvGrpSpPr>
          <p:grpSpPr>
            <a:xfrm>
              <a:off x="6808876" y="1121415"/>
              <a:ext cx="1031293" cy="3554795"/>
              <a:chOff x="6808876" y="1121415"/>
              <a:chExt cx="1031293" cy="3554795"/>
            </a:xfrm>
          </p:grpSpPr>
          <p:pic>
            <p:nvPicPr>
              <p:cNvPr id="76" name="Google Shape;390;p9">
                <a:extLst>
                  <a:ext uri="{FF2B5EF4-FFF2-40B4-BE49-F238E27FC236}">
                    <a16:creationId xmlns:a16="http://schemas.microsoft.com/office/drawing/2014/main" id="{AA408E70-8572-AEDB-DCBE-9678CEB0D7C7}"/>
                  </a:ext>
                </a:extLst>
              </p:cNvPr>
              <p:cNvPicPr preferRelativeResize="0"/>
              <p:nvPr/>
            </p:nvPicPr>
            <p:blipFill rotWithShape="1">
              <a:blip r:embed="rId12">
                <a:alphaModFix/>
              </a:blip>
              <a:srcRect/>
              <a:stretch/>
            </p:blipFill>
            <p:spPr>
              <a:xfrm>
                <a:off x="7016992" y="3506816"/>
                <a:ext cx="805325" cy="1169394"/>
              </a:xfrm>
              <a:prstGeom prst="rect">
                <a:avLst/>
              </a:prstGeom>
              <a:noFill/>
              <a:ln>
                <a:noFill/>
              </a:ln>
            </p:spPr>
          </p:pic>
          <p:grpSp>
            <p:nvGrpSpPr>
              <p:cNvPr id="77" name="Google Shape;391;p9">
                <a:extLst>
                  <a:ext uri="{FF2B5EF4-FFF2-40B4-BE49-F238E27FC236}">
                    <a16:creationId xmlns:a16="http://schemas.microsoft.com/office/drawing/2014/main" id="{A3153AA5-6A59-3C9A-FED7-66F545837C51}"/>
                  </a:ext>
                </a:extLst>
              </p:cNvPr>
              <p:cNvGrpSpPr/>
              <p:nvPr/>
            </p:nvGrpSpPr>
            <p:grpSpPr>
              <a:xfrm>
                <a:off x="7140268" y="2270714"/>
                <a:ext cx="555281" cy="1210844"/>
                <a:chOff x="8435827" y="2847495"/>
                <a:chExt cx="1014685" cy="2187904"/>
              </a:xfrm>
            </p:grpSpPr>
            <p:cxnSp>
              <p:nvCxnSpPr>
                <p:cNvPr id="80" name="Google Shape;392;p9">
                  <a:extLst>
                    <a:ext uri="{FF2B5EF4-FFF2-40B4-BE49-F238E27FC236}">
                      <a16:creationId xmlns:a16="http://schemas.microsoft.com/office/drawing/2014/main" id="{689E7AF2-EF3F-9E19-4545-35D4FB2AA13F}"/>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81" name="Google Shape;393;p9">
                  <a:extLst>
                    <a:ext uri="{FF2B5EF4-FFF2-40B4-BE49-F238E27FC236}">
                      <a16:creationId xmlns:a16="http://schemas.microsoft.com/office/drawing/2014/main" id="{19168BE5-1A90-31E0-13E3-ED7C96EE8B91}"/>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82" name="Google Shape;394;p9">
                  <a:extLst>
                    <a:ext uri="{FF2B5EF4-FFF2-40B4-BE49-F238E27FC236}">
                      <a16:creationId xmlns:a16="http://schemas.microsoft.com/office/drawing/2014/main" id="{4433F0EF-7A93-C35D-C6FC-01D9F6C8F856}"/>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 name="Google Shape;395;p9">
                  <a:extLst>
                    <a:ext uri="{FF2B5EF4-FFF2-40B4-BE49-F238E27FC236}">
                      <a16:creationId xmlns:a16="http://schemas.microsoft.com/office/drawing/2014/main" id="{9DCD1A3D-E28E-0F3F-2F6C-811006E057D7}"/>
                    </a:ext>
                  </a:extLst>
                </p:cNvPr>
                <p:cNvSpPr/>
                <p:nvPr/>
              </p:nvSpPr>
              <p:spPr>
                <a:xfrm>
                  <a:off x="8569177" y="3734279"/>
                  <a:ext cx="723900" cy="552450"/>
                </a:xfrm>
                <a:prstGeom prst="rect">
                  <a:avLst/>
                </a:prstGeom>
                <a:solidFill>
                  <a:srgbClr val="67AB9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84" name="Google Shape;396;p9">
                  <a:extLst>
                    <a:ext uri="{FF2B5EF4-FFF2-40B4-BE49-F238E27FC236}">
                      <a16:creationId xmlns:a16="http://schemas.microsoft.com/office/drawing/2014/main" id="{F7D284FB-385E-A684-29CB-DAF8EEA6C73D}"/>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85" name="Google Shape;397;p9">
                  <a:extLst>
                    <a:ext uri="{FF2B5EF4-FFF2-40B4-BE49-F238E27FC236}">
                      <a16:creationId xmlns:a16="http://schemas.microsoft.com/office/drawing/2014/main" id="{A41055E2-5C13-72E1-EE07-ADE055E90CD0}"/>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86" name="Google Shape;398;p9">
                  <a:extLst>
                    <a:ext uri="{FF2B5EF4-FFF2-40B4-BE49-F238E27FC236}">
                      <a16:creationId xmlns:a16="http://schemas.microsoft.com/office/drawing/2014/main" id="{49B7F22B-E664-21B1-C9B6-F6A0425ECC14}"/>
                    </a:ext>
                  </a:extLst>
                </p:cNvPr>
                <p:cNvSpPr/>
                <p:nvPr/>
              </p:nvSpPr>
              <p:spPr>
                <a:xfrm rot="10800000">
                  <a:off x="8435827" y="3123720"/>
                  <a:ext cx="990600" cy="444931"/>
                </a:xfrm>
                <a:prstGeom prst="trapezoid">
                  <a:avLst>
                    <a:gd name="adj" fmla="val 25000"/>
                  </a:avLst>
                </a:prstGeom>
                <a:solidFill>
                  <a:srgbClr val="CDA2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87" name="Google Shape;399;p9">
                  <a:extLst>
                    <a:ext uri="{FF2B5EF4-FFF2-40B4-BE49-F238E27FC236}">
                      <a16:creationId xmlns:a16="http://schemas.microsoft.com/office/drawing/2014/main" id="{EB8F7565-A5F4-C4B9-0356-25186DB669DB}"/>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78" name="Google Shape;400;p9">
                <a:extLst>
                  <a:ext uri="{FF2B5EF4-FFF2-40B4-BE49-F238E27FC236}">
                    <a16:creationId xmlns:a16="http://schemas.microsoft.com/office/drawing/2014/main" id="{524A3222-8C3E-961F-EFF3-F41D16C8397C}"/>
                  </a:ext>
                </a:extLst>
              </p:cNvPr>
              <p:cNvPicPr preferRelativeResize="0"/>
              <p:nvPr/>
            </p:nvPicPr>
            <p:blipFill rotWithShape="1">
              <a:blip r:embed="rId13">
                <a:alphaModFix/>
              </a:blip>
              <a:srcRect/>
              <a:stretch/>
            </p:blipFill>
            <p:spPr>
              <a:xfrm>
                <a:off x="7034011" y="1121415"/>
                <a:ext cx="806158" cy="1170604"/>
              </a:xfrm>
              <a:prstGeom prst="rect">
                <a:avLst/>
              </a:prstGeom>
              <a:noFill/>
              <a:ln>
                <a:noFill/>
              </a:ln>
            </p:spPr>
          </p:pic>
          <p:sp>
            <p:nvSpPr>
              <p:cNvPr id="73" name="Google Shape;403;p9">
                <a:extLst>
                  <a:ext uri="{FF2B5EF4-FFF2-40B4-BE49-F238E27FC236}">
                    <a16:creationId xmlns:a16="http://schemas.microsoft.com/office/drawing/2014/main" id="{32E87223-AA25-1A5D-8951-8A1983B084F2}"/>
                  </a:ext>
                </a:extLst>
              </p:cNvPr>
              <p:cNvSpPr txBox="1"/>
              <p:nvPr/>
            </p:nvSpPr>
            <p:spPr>
              <a:xfrm>
                <a:off x="6808876" y="2431705"/>
                <a:ext cx="450874" cy="257984"/>
              </a:xfrm>
              <a:prstGeom prst="rect">
                <a:avLst/>
              </a:prstGeom>
              <a:blipFill rotWithShape="1">
                <a:blip r:embed="rId14">
                  <a:alphaModFix/>
                </a:blip>
                <a:stretch>
                  <a:fillRect l="-4081" t="-7142" b="-1785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latin typeface="Calibri"/>
                    <a:ea typeface="Calibri"/>
                    <a:cs typeface="Calibri"/>
                    <a:sym typeface="Calibri"/>
                  </a:rPr>
                  <a:t> </a:t>
                </a:r>
                <a:endParaRPr/>
              </a:p>
            </p:txBody>
          </p:sp>
          <p:sp>
            <p:nvSpPr>
              <p:cNvPr id="132" name="Google Shape;450;p9">
                <a:extLst>
                  <a:ext uri="{FF2B5EF4-FFF2-40B4-BE49-F238E27FC236}">
                    <a16:creationId xmlns:a16="http://schemas.microsoft.com/office/drawing/2014/main" id="{46B5E9AC-45F7-8957-B72B-E1D734BEB002}"/>
                  </a:ext>
                </a:extLst>
              </p:cNvPr>
              <p:cNvSpPr txBox="1"/>
              <p:nvPr/>
            </p:nvSpPr>
            <p:spPr>
              <a:xfrm>
                <a:off x="7180629" y="3133626"/>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dec</a:t>
                </a:r>
                <a:endParaRPr sz="1400">
                  <a:solidFill>
                    <a:schemeClr val="lt1"/>
                  </a:solidFill>
                  <a:latin typeface="Calibri"/>
                  <a:ea typeface="Calibri"/>
                  <a:cs typeface="Calibri"/>
                  <a:sym typeface="Calibri"/>
                </a:endParaRPr>
              </a:p>
            </p:txBody>
          </p:sp>
          <p:sp>
            <p:nvSpPr>
              <p:cNvPr id="133" name="Google Shape;451;p9">
                <a:extLst>
                  <a:ext uri="{FF2B5EF4-FFF2-40B4-BE49-F238E27FC236}">
                    <a16:creationId xmlns:a16="http://schemas.microsoft.com/office/drawing/2014/main" id="{B42C2C03-633A-2E54-4E65-5420D751D5EF}"/>
                  </a:ext>
                </a:extLst>
              </p:cNvPr>
              <p:cNvSpPr txBox="1"/>
              <p:nvPr/>
            </p:nvSpPr>
            <p:spPr>
              <a:xfrm>
                <a:off x="7179188" y="2749481"/>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G</a:t>
                </a:r>
                <a:r>
                  <a:rPr lang="en-US" sz="1400" baseline="-25000" dirty="0" err="1">
                    <a:solidFill>
                      <a:schemeClr val="lt1"/>
                    </a:solidFill>
                    <a:latin typeface="Calibri"/>
                    <a:ea typeface="Calibri"/>
                    <a:cs typeface="Calibri"/>
                    <a:sym typeface="Calibri"/>
                  </a:rPr>
                  <a:t>gar</a:t>
                </a:r>
                <a:endParaRPr sz="1400" dirty="0">
                  <a:solidFill>
                    <a:schemeClr val="lt1"/>
                  </a:solidFill>
                  <a:latin typeface="Calibri"/>
                  <a:ea typeface="Calibri"/>
                  <a:cs typeface="Calibri"/>
                  <a:sym typeface="Calibri"/>
                </a:endParaRPr>
              </a:p>
            </p:txBody>
          </p:sp>
          <p:sp>
            <p:nvSpPr>
              <p:cNvPr id="137" name="Google Shape;455;p9">
                <a:extLst>
                  <a:ext uri="{FF2B5EF4-FFF2-40B4-BE49-F238E27FC236}">
                    <a16:creationId xmlns:a16="http://schemas.microsoft.com/office/drawing/2014/main" id="{A0552357-6B4C-F534-BA27-CC72BA4FF4A7}"/>
                  </a:ext>
                </a:extLst>
              </p:cNvPr>
              <p:cNvSpPr txBox="1"/>
              <p:nvPr/>
            </p:nvSpPr>
            <p:spPr>
              <a:xfrm>
                <a:off x="7215203" y="2407368"/>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E</a:t>
                </a:r>
                <a:r>
                  <a:rPr lang="en-US" sz="1400" baseline="-25000">
                    <a:solidFill>
                      <a:schemeClr val="lt1"/>
                    </a:solidFill>
                    <a:latin typeface="Calibri"/>
                    <a:ea typeface="Calibri"/>
                    <a:cs typeface="Calibri"/>
                    <a:sym typeface="Calibri"/>
                  </a:rPr>
                  <a:t>seg</a:t>
                </a:r>
                <a:endParaRPr sz="1400">
                  <a:solidFill>
                    <a:schemeClr val="lt1"/>
                  </a:solidFill>
                  <a:latin typeface="Calibri"/>
                  <a:ea typeface="Calibri"/>
                  <a:cs typeface="Calibri"/>
                  <a:sym typeface="Calibri"/>
                </a:endParaRPr>
              </a:p>
            </p:txBody>
          </p:sp>
        </p:grpSp>
      </p:grpSp>
      <p:grpSp>
        <p:nvGrpSpPr>
          <p:cNvPr id="158" name="组合 157">
            <a:extLst>
              <a:ext uri="{FF2B5EF4-FFF2-40B4-BE49-F238E27FC236}">
                <a16:creationId xmlns:a16="http://schemas.microsoft.com/office/drawing/2014/main" id="{5859C3DF-36C2-FE1D-A335-301D8AF59A96}"/>
              </a:ext>
            </a:extLst>
          </p:cNvPr>
          <p:cNvGrpSpPr/>
          <p:nvPr/>
        </p:nvGrpSpPr>
        <p:grpSpPr>
          <a:xfrm>
            <a:off x="2184660" y="874938"/>
            <a:ext cx="978118" cy="3801273"/>
            <a:chOff x="2184660" y="874938"/>
            <a:chExt cx="978118" cy="3801273"/>
          </a:xfrm>
        </p:grpSpPr>
        <p:grpSp>
          <p:nvGrpSpPr>
            <p:cNvPr id="88" name="Google Shape;404;p9">
              <a:extLst>
                <a:ext uri="{FF2B5EF4-FFF2-40B4-BE49-F238E27FC236}">
                  <a16:creationId xmlns:a16="http://schemas.microsoft.com/office/drawing/2014/main" id="{5F1AEE55-AA82-7F03-7E27-6C240CCA39E5}"/>
                </a:ext>
              </a:extLst>
            </p:cNvPr>
            <p:cNvGrpSpPr/>
            <p:nvPr/>
          </p:nvGrpSpPr>
          <p:grpSpPr>
            <a:xfrm>
              <a:off x="2327139" y="874938"/>
              <a:ext cx="807060" cy="3801273"/>
              <a:chOff x="2973031" y="1848419"/>
              <a:chExt cx="1085193" cy="4988438"/>
            </a:xfrm>
          </p:grpSpPr>
          <p:grpSp>
            <p:nvGrpSpPr>
              <p:cNvPr id="89" name="Google Shape;405;p9">
                <a:extLst>
                  <a:ext uri="{FF2B5EF4-FFF2-40B4-BE49-F238E27FC236}">
                    <a16:creationId xmlns:a16="http://schemas.microsoft.com/office/drawing/2014/main" id="{4C4FFFBC-D277-D127-BDAB-298E133300EC}"/>
                  </a:ext>
                </a:extLst>
              </p:cNvPr>
              <p:cNvGrpSpPr/>
              <p:nvPr/>
            </p:nvGrpSpPr>
            <p:grpSpPr>
              <a:xfrm>
                <a:off x="2973031" y="2171872"/>
                <a:ext cx="1085193" cy="4664985"/>
                <a:chOff x="2973031" y="2171872"/>
                <a:chExt cx="1085193" cy="4664985"/>
              </a:xfrm>
            </p:grpSpPr>
            <p:pic>
              <p:nvPicPr>
                <p:cNvPr id="91" name="Google Shape;406;p9">
                  <a:extLst>
                    <a:ext uri="{FF2B5EF4-FFF2-40B4-BE49-F238E27FC236}">
                      <a16:creationId xmlns:a16="http://schemas.microsoft.com/office/drawing/2014/main" id="{24405EA5-2CBA-1943-36EC-06116D8812CE}"/>
                    </a:ext>
                  </a:extLst>
                </p:cNvPr>
                <p:cNvPicPr preferRelativeResize="0"/>
                <p:nvPr/>
              </p:nvPicPr>
              <p:blipFill rotWithShape="1">
                <a:blip r:embed="rId15">
                  <a:alphaModFix/>
                </a:blip>
                <a:srcRect/>
                <a:stretch/>
              </p:blipFill>
              <p:spPr>
                <a:xfrm>
                  <a:off x="2975365" y="5302254"/>
                  <a:ext cx="1082859" cy="1534603"/>
                </a:xfrm>
                <a:prstGeom prst="rect">
                  <a:avLst/>
                </a:prstGeom>
                <a:noFill/>
                <a:ln>
                  <a:noFill/>
                </a:ln>
              </p:spPr>
            </p:pic>
            <p:grpSp>
              <p:nvGrpSpPr>
                <p:cNvPr id="92" name="Google Shape;407;p9">
                  <a:extLst>
                    <a:ext uri="{FF2B5EF4-FFF2-40B4-BE49-F238E27FC236}">
                      <a16:creationId xmlns:a16="http://schemas.microsoft.com/office/drawing/2014/main" id="{231A3DDD-55F0-0F5C-AA0A-FF8A31BE985B}"/>
                    </a:ext>
                  </a:extLst>
                </p:cNvPr>
                <p:cNvGrpSpPr/>
                <p:nvPr/>
              </p:nvGrpSpPr>
              <p:grpSpPr>
                <a:xfrm>
                  <a:off x="3198964" y="3682816"/>
                  <a:ext cx="746645" cy="1588999"/>
                  <a:chOff x="8435827" y="2847495"/>
                  <a:chExt cx="1014685" cy="2187904"/>
                </a:xfrm>
              </p:grpSpPr>
              <p:cxnSp>
                <p:nvCxnSpPr>
                  <p:cNvPr id="94" name="Google Shape;408;p9">
                    <a:extLst>
                      <a:ext uri="{FF2B5EF4-FFF2-40B4-BE49-F238E27FC236}">
                        <a16:creationId xmlns:a16="http://schemas.microsoft.com/office/drawing/2014/main" id="{933E4A0A-5F62-3E68-BA39-3D14351A91EA}"/>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95" name="Google Shape;409;p9">
                    <a:extLst>
                      <a:ext uri="{FF2B5EF4-FFF2-40B4-BE49-F238E27FC236}">
                        <a16:creationId xmlns:a16="http://schemas.microsoft.com/office/drawing/2014/main" id="{2435C8B9-E2AA-A2D7-D513-AA61738FC7DD}"/>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96" name="Google Shape;410;p9">
                    <a:extLst>
                      <a:ext uri="{FF2B5EF4-FFF2-40B4-BE49-F238E27FC236}">
                        <a16:creationId xmlns:a16="http://schemas.microsoft.com/office/drawing/2014/main" id="{E35D5DCF-D1A2-FF34-6BE7-28603CA32A9F}"/>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 name="Google Shape;411;p9">
                    <a:extLst>
                      <a:ext uri="{FF2B5EF4-FFF2-40B4-BE49-F238E27FC236}">
                        <a16:creationId xmlns:a16="http://schemas.microsoft.com/office/drawing/2014/main" id="{34088973-A6A3-F392-829C-F059426F6F96}"/>
                      </a:ext>
                    </a:extLst>
                  </p:cNvPr>
                  <p:cNvSpPr/>
                  <p:nvPr/>
                </p:nvSpPr>
                <p:spPr>
                  <a:xfrm>
                    <a:off x="8569177" y="3734279"/>
                    <a:ext cx="723900" cy="552450"/>
                  </a:xfrm>
                  <a:prstGeom prst="rect">
                    <a:avLst/>
                  </a:prstGeom>
                  <a:solidFill>
                    <a:srgbClr val="EA6B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98" name="Google Shape;412;p9">
                    <a:extLst>
                      <a:ext uri="{FF2B5EF4-FFF2-40B4-BE49-F238E27FC236}">
                        <a16:creationId xmlns:a16="http://schemas.microsoft.com/office/drawing/2014/main" id="{B4401E06-0B96-F58D-1DBA-688F5FC6205D}"/>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99" name="Google Shape;413;p9">
                    <a:extLst>
                      <a:ext uri="{FF2B5EF4-FFF2-40B4-BE49-F238E27FC236}">
                        <a16:creationId xmlns:a16="http://schemas.microsoft.com/office/drawing/2014/main" id="{759AFECB-BA97-3F0D-CBF1-8592011F8E16}"/>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100" name="Google Shape;414;p9">
                    <a:extLst>
                      <a:ext uri="{FF2B5EF4-FFF2-40B4-BE49-F238E27FC236}">
                        <a16:creationId xmlns:a16="http://schemas.microsoft.com/office/drawing/2014/main" id="{A396320D-F6AD-8C3C-9E2C-50C5B95E1517}"/>
                      </a:ext>
                    </a:extLst>
                  </p:cNvPr>
                  <p:cNvSpPr/>
                  <p:nvPr/>
                </p:nvSpPr>
                <p:spPr>
                  <a:xfrm rot="10800000">
                    <a:off x="8435827" y="3123720"/>
                    <a:ext cx="990600" cy="444931"/>
                  </a:xfrm>
                  <a:prstGeom prst="trapezoid">
                    <a:avLst>
                      <a:gd name="adj" fmla="val 25000"/>
                    </a:avLst>
                  </a:prstGeom>
                  <a:solidFill>
                    <a:srgbClr val="4C009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01" name="Google Shape;415;p9">
                    <a:extLst>
                      <a:ext uri="{FF2B5EF4-FFF2-40B4-BE49-F238E27FC236}">
                        <a16:creationId xmlns:a16="http://schemas.microsoft.com/office/drawing/2014/main" id="{F360AD19-C3AC-CA62-48DD-739082BECA8D}"/>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93" name="Google Shape;416;p9">
                  <a:extLst>
                    <a:ext uri="{FF2B5EF4-FFF2-40B4-BE49-F238E27FC236}">
                      <a16:creationId xmlns:a16="http://schemas.microsoft.com/office/drawing/2014/main" id="{B1735713-4973-2045-315A-AC497B8BC3EB}"/>
                    </a:ext>
                  </a:extLst>
                </p:cNvPr>
                <p:cNvPicPr preferRelativeResize="0"/>
                <p:nvPr/>
              </p:nvPicPr>
              <p:blipFill rotWithShape="1">
                <a:blip r:embed="rId16">
                  <a:alphaModFix/>
                </a:blip>
                <a:srcRect/>
                <a:stretch/>
              </p:blipFill>
              <p:spPr>
                <a:xfrm>
                  <a:off x="2973031" y="2171872"/>
                  <a:ext cx="1083980" cy="1536192"/>
                </a:xfrm>
                <a:prstGeom prst="rect">
                  <a:avLst/>
                </a:prstGeom>
                <a:noFill/>
                <a:ln>
                  <a:noFill/>
                </a:ln>
              </p:spPr>
            </p:pic>
          </p:grpSp>
          <p:sp>
            <p:nvSpPr>
              <p:cNvPr id="90" name="Google Shape;417;p9">
                <a:extLst>
                  <a:ext uri="{FF2B5EF4-FFF2-40B4-BE49-F238E27FC236}">
                    <a16:creationId xmlns:a16="http://schemas.microsoft.com/office/drawing/2014/main" id="{A742DC52-78E3-AEFD-45E2-522CDD558369}"/>
                  </a:ext>
                </a:extLst>
              </p:cNvPr>
              <p:cNvSpPr txBox="1"/>
              <p:nvPr/>
            </p:nvSpPr>
            <p:spPr>
              <a:xfrm>
                <a:off x="3082625" y="1848419"/>
                <a:ext cx="919292" cy="44423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Body</a:t>
                </a:r>
                <a:endParaRPr sz="1600" dirty="0"/>
              </a:p>
            </p:txBody>
          </p:sp>
        </p:grpSp>
        <p:sp>
          <p:nvSpPr>
            <p:cNvPr id="120" name="Google Shape;438;p9">
              <a:extLst>
                <a:ext uri="{FF2B5EF4-FFF2-40B4-BE49-F238E27FC236}">
                  <a16:creationId xmlns:a16="http://schemas.microsoft.com/office/drawing/2014/main" id="{8F68E0A1-09A2-AE28-CBEF-80BDD9FCAE58}"/>
                </a:ext>
              </a:extLst>
            </p:cNvPr>
            <p:cNvSpPr txBox="1"/>
            <p:nvPr/>
          </p:nvSpPr>
          <p:spPr>
            <a:xfrm>
              <a:off x="2508459" y="2387634"/>
              <a:ext cx="574077"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E</a:t>
              </a:r>
              <a:r>
                <a:rPr lang="en-US" sz="1400" baseline="-25000" dirty="0" err="1">
                  <a:solidFill>
                    <a:schemeClr val="lt1"/>
                  </a:solidFill>
                  <a:latin typeface="Calibri"/>
                  <a:ea typeface="Calibri"/>
                  <a:cs typeface="Calibri"/>
                  <a:sym typeface="Calibri"/>
                </a:rPr>
                <a:t>body</a:t>
              </a:r>
              <a:endParaRPr sz="1400" dirty="0">
                <a:solidFill>
                  <a:schemeClr val="lt1"/>
                </a:solidFill>
                <a:latin typeface="Calibri"/>
                <a:ea typeface="Calibri"/>
                <a:cs typeface="Calibri"/>
                <a:sym typeface="Calibri"/>
              </a:endParaRPr>
            </a:p>
          </p:txBody>
        </p:sp>
        <p:sp>
          <p:nvSpPr>
            <p:cNvPr id="121" name="Google Shape;439;p9">
              <a:extLst>
                <a:ext uri="{FF2B5EF4-FFF2-40B4-BE49-F238E27FC236}">
                  <a16:creationId xmlns:a16="http://schemas.microsoft.com/office/drawing/2014/main" id="{9E4A07F1-6D3A-6C9B-2C98-EFBBD798C680}"/>
                </a:ext>
              </a:extLst>
            </p:cNvPr>
            <p:cNvSpPr txBox="1"/>
            <p:nvPr/>
          </p:nvSpPr>
          <p:spPr>
            <a:xfrm>
              <a:off x="2496203" y="2742845"/>
              <a:ext cx="610019"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G</a:t>
              </a:r>
              <a:r>
                <a:rPr lang="en-US" sz="1400" baseline="-25000" dirty="0" err="1">
                  <a:solidFill>
                    <a:schemeClr val="lt1"/>
                  </a:solidFill>
                  <a:latin typeface="Calibri"/>
                  <a:ea typeface="Calibri"/>
                  <a:cs typeface="Calibri"/>
                  <a:sym typeface="Calibri"/>
                </a:rPr>
                <a:t>body</a:t>
              </a:r>
              <a:endParaRPr sz="1400" dirty="0">
                <a:solidFill>
                  <a:schemeClr val="lt1"/>
                </a:solidFill>
                <a:latin typeface="Calibri"/>
                <a:ea typeface="Calibri"/>
                <a:cs typeface="Calibri"/>
                <a:sym typeface="Calibri"/>
              </a:endParaRPr>
            </a:p>
          </p:txBody>
        </p:sp>
        <p:sp>
          <p:nvSpPr>
            <p:cNvPr id="122" name="Google Shape;440;p9">
              <a:extLst>
                <a:ext uri="{FF2B5EF4-FFF2-40B4-BE49-F238E27FC236}">
                  <a16:creationId xmlns:a16="http://schemas.microsoft.com/office/drawing/2014/main" id="{8E9CA269-BB97-8221-61B8-6A57D4593D89}"/>
                </a:ext>
              </a:extLst>
            </p:cNvPr>
            <p:cNvSpPr txBox="1"/>
            <p:nvPr/>
          </p:nvSpPr>
          <p:spPr>
            <a:xfrm>
              <a:off x="2552759" y="3126951"/>
              <a:ext cx="610019"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G</a:t>
              </a:r>
              <a:r>
                <a:rPr lang="en-US" sz="1400" baseline="-25000" dirty="0" err="1">
                  <a:solidFill>
                    <a:schemeClr val="lt1"/>
                  </a:solidFill>
                  <a:latin typeface="Calibri"/>
                  <a:ea typeface="Calibri"/>
                  <a:cs typeface="Calibri"/>
                  <a:sym typeface="Calibri"/>
                </a:rPr>
                <a:t>dec</a:t>
              </a:r>
              <a:endParaRPr sz="1400" dirty="0">
                <a:solidFill>
                  <a:schemeClr val="lt1"/>
                </a:solidFill>
                <a:latin typeface="Calibri"/>
                <a:ea typeface="Calibri"/>
                <a:cs typeface="Calibri"/>
                <a:sym typeface="Calibri"/>
              </a:endParaRPr>
            </a:p>
          </p:txBody>
        </p:sp>
        <p:sp>
          <p:nvSpPr>
            <p:cNvPr id="138" name="Google Shape;457;p9">
              <a:extLst>
                <a:ext uri="{FF2B5EF4-FFF2-40B4-BE49-F238E27FC236}">
                  <a16:creationId xmlns:a16="http://schemas.microsoft.com/office/drawing/2014/main" id="{AF59488E-4C0B-EB2B-9480-648A226452BD}"/>
                </a:ext>
              </a:extLst>
            </p:cNvPr>
            <p:cNvSpPr txBox="1"/>
            <p:nvPr/>
          </p:nvSpPr>
          <p:spPr>
            <a:xfrm>
              <a:off x="2184660" y="2435145"/>
              <a:ext cx="401185" cy="257984"/>
            </a:xfrm>
            <a:prstGeom prst="rect">
              <a:avLst/>
            </a:prstGeom>
            <a:blipFill rotWithShape="1">
              <a:blip r:embed="rId17">
                <a:alphaModFix/>
              </a:blip>
              <a:stretch>
                <a:fillRect l="-4544" t="-3569" b="-17854"/>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latin typeface="Calibri"/>
                  <a:ea typeface="Calibri"/>
                  <a:cs typeface="Calibri"/>
                  <a:sym typeface="Calibri"/>
                </a:rPr>
                <a:t> </a:t>
              </a:r>
              <a:endParaRPr/>
            </a:p>
          </p:txBody>
        </p:sp>
      </p:grpSp>
      <p:cxnSp>
        <p:nvCxnSpPr>
          <p:cNvPr id="108" name="Google Shape;431;p9">
            <a:extLst>
              <a:ext uri="{FF2B5EF4-FFF2-40B4-BE49-F238E27FC236}">
                <a16:creationId xmlns:a16="http://schemas.microsoft.com/office/drawing/2014/main" id="{5709DC51-E060-3F8D-1741-5668246CF6FE}"/>
              </a:ext>
            </a:extLst>
          </p:cNvPr>
          <p:cNvCxnSpPr/>
          <p:nvPr/>
        </p:nvCxnSpPr>
        <p:spPr>
          <a:xfrm>
            <a:off x="3096625" y="2914354"/>
            <a:ext cx="400143" cy="0"/>
          </a:xfrm>
          <a:prstGeom prst="straightConnector1">
            <a:avLst/>
          </a:prstGeom>
          <a:noFill/>
          <a:ln w="63500" cap="flat" cmpd="sng">
            <a:solidFill>
              <a:srgbClr val="C00000"/>
            </a:solidFill>
            <a:prstDash val="solid"/>
            <a:miter lim="800000"/>
            <a:headEnd type="none" w="sm" len="sm"/>
            <a:tailEnd type="triangle" w="med" len="med"/>
          </a:ln>
        </p:spPr>
      </p:cxnSp>
      <p:grpSp>
        <p:nvGrpSpPr>
          <p:cNvPr id="160" name="组合 159">
            <a:extLst>
              <a:ext uri="{FF2B5EF4-FFF2-40B4-BE49-F238E27FC236}">
                <a16:creationId xmlns:a16="http://schemas.microsoft.com/office/drawing/2014/main" id="{0E2F2694-CDB6-8D25-212A-08238FB9EAFD}"/>
              </a:ext>
            </a:extLst>
          </p:cNvPr>
          <p:cNvGrpSpPr/>
          <p:nvPr/>
        </p:nvGrpSpPr>
        <p:grpSpPr>
          <a:xfrm>
            <a:off x="3134064" y="872444"/>
            <a:ext cx="1178524" cy="3803768"/>
            <a:chOff x="3134064" y="872444"/>
            <a:chExt cx="1178524" cy="3803768"/>
          </a:xfrm>
        </p:grpSpPr>
        <p:sp>
          <p:nvSpPr>
            <p:cNvPr id="104" name="Google Shape;432;p9">
              <a:extLst>
                <a:ext uri="{FF2B5EF4-FFF2-40B4-BE49-F238E27FC236}">
                  <a16:creationId xmlns:a16="http://schemas.microsoft.com/office/drawing/2014/main" id="{4B4275CA-2719-BEAC-9986-6A69010798A7}"/>
                </a:ext>
              </a:extLst>
            </p:cNvPr>
            <p:cNvSpPr txBox="1"/>
            <p:nvPr/>
          </p:nvSpPr>
          <p:spPr>
            <a:xfrm>
              <a:off x="3217033" y="872444"/>
              <a:ext cx="1095555"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i="1" dirty="0">
                  <a:solidFill>
                    <a:schemeClr val="dk1"/>
                  </a:solidFill>
                  <a:latin typeface="Calibri"/>
                  <a:ea typeface="Calibri"/>
                  <a:cs typeface="Calibri"/>
                  <a:sym typeface="Calibri"/>
                </a:rPr>
                <a:t>Garment1</a:t>
              </a:r>
              <a:endParaRPr sz="1600" dirty="0"/>
            </a:p>
          </p:txBody>
        </p:sp>
        <p:grpSp>
          <p:nvGrpSpPr>
            <p:cNvPr id="151" name="组合 150">
              <a:extLst>
                <a:ext uri="{FF2B5EF4-FFF2-40B4-BE49-F238E27FC236}">
                  <a16:creationId xmlns:a16="http://schemas.microsoft.com/office/drawing/2014/main" id="{3961CDE3-E75A-CD05-2E00-F7B3B946B7DC}"/>
                </a:ext>
              </a:extLst>
            </p:cNvPr>
            <p:cNvGrpSpPr/>
            <p:nvPr/>
          </p:nvGrpSpPr>
          <p:grpSpPr>
            <a:xfrm>
              <a:off x="3134064" y="1121415"/>
              <a:ext cx="999336" cy="3554797"/>
              <a:chOff x="3134064" y="1121415"/>
              <a:chExt cx="999336" cy="3554797"/>
            </a:xfrm>
          </p:grpSpPr>
          <p:pic>
            <p:nvPicPr>
              <p:cNvPr id="105" name="Google Shape;420;p9">
                <a:extLst>
                  <a:ext uri="{FF2B5EF4-FFF2-40B4-BE49-F238E27FC236}">
                    <a16:creationId xmlns:a16="http://schemas.microsoft.com/office/drawing/2014/main" id="{EB9ACE00-27A7-8488-C870-02B9F246FB0B}"/>
                  </a:ext>
                </a:extLst>
              </p:cNvPr>
              <p:cNvPicPr preferRelativeResize="0"/>
              <p:nvPr/>
            </p:nvPicPr>
            <p:blipFill rotWithShape="1">
              <a:blip r:embed="rId18">
                <a:alphaModFix/>
              </a:blip>
              <a:srcRect/>
              <a:stretch/>
            </p:blipFill>
            <p:spPr>
              <a:xfrm>
                <a:off x="3296697" y="3506819"/>
                <a:ext cx="805324" cy="1169393"/>
              </a:xfrm>
              <a:prstGeom prst="rect">
                <a:avLst/>
              </a:prstGeom>
              <a:noFill/>
              <a:ln>
                <a:noFill/>
              </a:ln>
            </p:spPr>
          </p:pic>
          <p:grpSp>
            <p:nvGrpSpPr>
              <p:cNvPr id="106" name="Google Shape;421;p9">
                <a:extLst>
                  <a:ext uri="{FF2B5EF4-FFF2-40B4-BE49-F238E27FC236}">
                    <a16:creationId xmlns:a16="http://schemas.microsoft.com/office/drawing/2014/main" id="{FA8E06F0-3AA4-6C43-1FD7-2B761A5184E3}"/>
                  </a:ext>
                </a:extLst>
              </p:cNvPr>
              <p:cNvGrpSpPr/>
              <p:nvPr/>
            </p:nvGrpSpPr>
            <p:grpSpPr>
              <a:xfrm>
                <a:off x="3458344" y="2270714"/>
                <a:ext cx="555281" cy="1210844"/>
                <a:chOff x="8435827" y="2847495"/>
                <a:chExt cx="1014685" cy="2187904"/>
              </a:xfrm>
            </p:grpSpPr>
            <p:cxnSp>
              <p:nvCxnSpPr>
                <p:cNvPr id="109" name="Google Shape;422;p9">
                  <a:extLst>
                    <a:ext uri="{FF2B5EF4-FFF2-40B4-BE49-F238E27FC236}">
                      <a16:creationId xmlns:a16="http://schemas.microsoft.com/office/drawing/2014/main" id="{577D7AB2-ACAA-0B08-F4F1-5A80B1E25398}"/>
                    </a:ext>
                  </a:extLst>
                </p:cNvPr>
                <p:cNvCxnSpPr/>
                <p:nvPr/>
              </p:nvCxnSpPr>
              <p:spPr>
                <a:xfrm>
                  <a:off x="8938182" y="4759174"/>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110" name="Google Shape;423;p9">
                  <a:extLst>
                    <a:ext uri="{FF2B5EF4-FFF2-40B4-BE49-F238E27FC236}">
                      <a16:creationId xmlns:a16="http://schemas.microsoft.com/office/drawing/2014/main" id="{C2118618-4E05-2332-EE59-DC99DB75AF45}"/>
                    </a:ext>
                  </a:extLst>
                </p:cNvPr>
                <p:cNvCxnSpPr/>
                <p:nvPr/>
              </p:nvCxnSpPr>
              <p:spPr>
                <a:xfrm>
                  <a:off x="8938182" y="4148616"/>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111" name="Google Shape;424;p9">
                  <a:extLst>
                    <a:ext uri="{FF2B5EF4-FFF2-40B4-BE49-F238E27FC236}">
                      <a16:creationId xmlns:a16="http://schemas.microsoft.com/office/drawing/2014/main" id="{DEBE6449-DA20-4B7E-2B52-E5F432E50B1B}"/>
                    </a:ext>
                  </a:extLst>
                </p:cNvPr>
                <p:cNvSpPr/>
                <p:nvPr/>
              </p:nvSpPr>
              <p:spPr>
                <a:xfrm>
                  <a:off x="8459912" y="4452356"/>
                  <a:ext cx="990600" cy="444931"/>
                </a:xfrm>
                <a:prstGeom prst="trapezoid">
                  <a:avLst>
                    <a:gd name="adj" fmla="val 25000"/>
                  </a:avLst>
                </a:prstGeom>
                <a:solidFill>
                  <a:srgbClr val="FFBD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2" name="Google Shape;425;p9">
                  <a:extLst>
                    <a:ext uri="{FF2B5EF4-FFF2-40B4-BE49-F238E27FC236}">
                      <a16:creationId xmlns:a16="http://schemas.microsoft.com/office/drawing/2014/main" id="{D943077B-C3F4-2040-AFA3-D0C55F96F0A2}"/>
                    </a:ext>
                  </a:extLst>
                </p:cNvPr>
                <p:cNvSpPr/>
                <p:nvPr/>
              </p:nvSpPr>
              <p:spPr>
                <a:xfrm>
                  <a:off x="8569177" y="3734279"/>
                  <a:ext cx="723900" cy="552450"/>
                </a:xfrm>
                <a:prstGeom prst="rect">
                  <a:avLst/>
                </a:prstGeom>
                <a:solidFill>
                  <a:srgbClr val="67AB9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13" name="Google Shape;426;p9">
                  <a:extLst>
                    <a:ext uri="{FF2B5EF4-FFF2-40B4-BE49-F238E27FC236}">
                      <a16:creationId xmlns:a16="http://schemas.microsoft.com/office/drawing/2014/main" id="{C233E07A-A558-8D4D-6FFD-8008A7E1C617}"/>
                    </a:ext>
                  </a:extLst>
                </p:cNvPr>
                <p:cNvCxnSpPr/>
                <p:nvPr/>
              </p:nvCxnSpPr>
              <p:spPr>
                <a:xfrm>
                  <a:off x="8743950" y="3446723"/>
                  <a:ext cx="0" cy="276225"/>
                </a:xfrm>
                <a:prstGeom prst="straightConnector1">
                  <a:avLst/>
                </a:prstGeom>
                <a:noFill/>
                <a:ln w="25400" cap="flat" cmpd="sng">
                  <a:solidFill>
                    <a:srgbClr val="002060"/>
                  </a:solidFill>
                  <a:prstDash val="solid"/>
                  <a:miter lim="800000"/>
                  <a:headEnd type="none" w="sm" len="sm"/>
                  <a:tailEnd type="triangle" w="med" len="med"/>
                </a:ln>
              </p:spPr>
            </p:cxnSp>
            <p:cxnSp>
              <p:nvCxnSpPr>
                <p:cNvPr id="114" name="Google Shape;427;p9">
                  <a:extLst>
                    <a:ext uri="{FF2B5EF4-FFF2-40B4-BE49-F238E27FC236}">
                      <a16:creationId xmlns:a16="http://schemas.microsoft.com/office/drawing/2014/main" id="{B7F4EA22-111B-F5A6-9EC1-B93C32D5465E}"/>
                    </a:ext>
                  </a:extLst>
                </p:cNvPr>
                <p:cNvCxnSpPr/>
                <p:nvPr/>
              </p:nvCxnSpPr>
              <p:spPr>
                <a:xfrm>
                  <a:off x="9086850" y="3446723"/>
                  <a:ext cx="0" cy="276225"/>
                </a:xfrm>
                <a:prstGeom prst="straightConnector1">
                  <a:avLst/>
                </a:prstGeom>
                <a:noFill/>
                <a:ln w="25400" cap="flat" cmpd="sng">
                  <a:solidFill>
                    <a:srgbClr val="002060"/>
                  </a:solidFill>
                  <a:prstDash val="solid"/>
                  <a:miter lim="800000"/>
                  <a:headEnd type="none" w="sm" len="sm"/>
                  <a:tailEnd type="triangle" w="med" len="med"/>
                </a:ln>
              </p:spPr>
            </p:cxnSp>
            <p:sp>
              <p:nvSpPr>
                <p:cNvPr id="115" name="Google Shape;428;p9">
                  <a:extLst>
                    <a:ext uri="{FF2B5EF4-FFF2-40B4-BE49-F238E27FC236}">
                      <a16:creationId xmlns:a16="http://schemas.microsoft.com/office/drawing/2014/main" id="{0DA0C506-D01A-4B28-D931-4D923D6CFBD4}"/>
                    </a:ext>
                  </a:extLst>
                </p:cNvPr>
                <p:cNvSpPr/>
                <p:nvPr/>
              </p:nvSpPr>
              <p:spPr>
                <a:xfrm rot="10800000">
                  <a:off x="8435827" y="3123720"/>
                  <a:ext cx="990600" cy="444931"/>
                </a:xfrm>
                <a:prstGeom prst="trapezoid">
                  <a:avLst>
                    <a:gd name="adj" fmla="val 25000"/>
                  </a:avLst>
                </a:prstGeom>
                <a:solidFill>
                  <a:srgbClr val="CDA2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16" name="Google Shape;429;p9">
                  <a:extLst>
                    <a:ext uri="{FF2B5EF4-FFF2-40B4-BE49-F238E27FC236}">
                      <a16:creationId xmlns:a16="http://schemas.microsoft.com/office/drawing/2014/main" id="{58EB3748-AF9F-D737-3818-920F87839095}"/>
                    </a:ext>
                  </a:extLst>
                </p:cNvPr>
                <p:cNvCxnSpPr/>
                <p:nvPr/>
              </p:nvCxnSpPr>
              <p:spPr>
                <a:xfrm>
                  <a:off x="8938182" y="2847495"/>
                  <a:ext cx="0" cy="276225"/>
                </a:xfrm>
                <a:prstGeom prst="straightConnector1">
                  <a:avLst/>
                </a:prstGeom>
                <a:noFill/>
                <a:ln w="25400" cap="flat" cmpd="sng">
                  <a:solidFill>
                    <a:srgbClr val="002060"/>
                  </a:solidFill>
                  <a:prstDash val="solid"/>
                  <a:miter lim="800000"/>
                  <a:headEnd type="none" w="sm" len="sm"/>
                  <a:tailEnd type="triangle" w="med" len="med"/>
                </a:ln>
              </p:spPr>
            </p:cxnSp>
          </p:grpSp>
          <p:pic>
            <p:nvPicPr>
              <p:cNvPr id="107" name="Google Shape;430;p9">
                <a:extLst>
                  <a:ext uri="{FF2B5EF4-FFF2-40B4-BE49-F238E27FC236}">
                    <a16:creationId xmlns:a16="http://schemas.microsoft.com/office/drawing/2014/main" id="{8307FC47-6FAF-A9A6-CE6C-7FEC9E37EDD7}"/>
                  </a:ext>
                </a:extLst>
              </p:cNvPr>
              <p:cNvPicPr preferRelativeResize="0"/>
              <p:nvPr/>
            </p:nvPicPr>
            <p:blipFill rotWithShape="1">
              <a:blip r:embed="rId19">
                <a:alphaModFix/>
              </a:blip>
              <a:srcRect/>
              <a:stretch/>
            </p:blipFill>
            <p:spPr>
              <a:xfrm>
                <a:off x="3327243" y="1121415"/>
                <a:ext cx="806157" cy="1170604"/>
              </a:xfrm>
              <a:prstGeom prst="rect">
                <a:avLst/>
              </a:prstGeom>
              <a:noFill/>
              <a:ln>
                <a:noFill/>
              </a:ln>
            </p:spPr>
          </p:pic>
          <p:sp>
            <p:nvSpPr>
              <p:cNvPr id="123" name="Google Shape;441;p9">
                <a:extLst>
                  <a:ext uri="{FF2B5EF4-FFF2-40B4-BE49-F238E27FC236}">
                    <a16:creationId xmlns:a16="http://schemas.microsoft.com/office/drawing/2014/main" id="{3B41C900-5287-30D6-454F-DCD51D4E6F32}"/>
                  </a:ext>
                </a:extLst>
              </p:cNvPr>
              <p:cNvSpPr txBox="1"/>
              <p:nvPr/>
            </p:nvSpPr>
            <p:spPr>
              <a:xfrm>
                <a:off x="3497919" y="3129443"/>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lt1"/>
                    </a:solidFill>
                    <a:latin typeface="Calibri"/>
                    <a:ea typeface="Calibri"/>
                    <a:cs typeface="Calibri"/>
                    <a:sym typeface="Calibri"/>
                  </a:rPr>
                  <a:t>G</a:t>
                </a:r>
                <a:r>
                  <a:rPr lang="en-US" sz="1400" baseline="-25000">
                    <a:solidFill>
                      <a:schemeClr val="lt1"/>
                    </a:solidFill>
                    <a:latin typeface="Calibri"/>
                    <a:ea typeface="Calibri"/>
                    <a:cs typeface="Calibri"/>
                    <a:sym typeface="Calibri"/>
                  </a:rPr>
                  <a:t>dec</a:t>
                </a:r>
                <a:endParaRPr sz="1400">
                  <a:solidFill>
                    <a:schemeClr val="lt1"/>
                  </a:solidFill>
                  <a:latin typeface="Calibri"/>
                  <a:ea typeface="Calibri"/>
                  <a:cs typeface="Calibri"/>
                  <a:sym typeface="Calibri"/>
                </a:endParaRPr>
              </a:p>
            </p:txBody>
          </p:sp>
          <p:sp>
            <p:nvSpPr>
              <p:cNvPr id="127" name="Google Shape;445;p9">
                <a:extLst>
                  <a:ext uri="{FF2B5EF4-FFF2-40B4-BE49-F238E27FC236}">
                    <a16:creationId xmlns:a16="http://schemas.microsoft.com/office/drawing/2014/main" id="{324AD68B-98D3-86EA-91DF-3FD9A3FF4074}"/>
                  </a:ext>
                </a:extLst>
              </p:cNvPr>
              <p:cNvSpPr txBox="1"/>
              <p:nvPr/>
            </p:nvSpPr>
            <p:spPr>
              <a:xfrm>
                <a:off x="3497865" y="2746310"/>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G</a:t>
                </a:r>
                <a:r>
                  <a:rPr lang="en-US" sz="1400" baseline="-25000" dirty="0" err="1">
                    <a:solidFill>
                      <a:schemeClr val="lt1"/>
                    </a:solidFill>
                    <a:latin typeface="Calibri"/>
                    <a:ea typeface="Calibri"/>
                    <a:cs typeface="Calibri"/>
                    <a:sym typeface="Calibri"/>
                  </a:rPr>
                  <a:t>gar</a:t>
                </a:r>
                <a:endParaRPr sz="1400" dirty="0">
                  <a:solidFill>
                    <a:schemeClr val="lt1"/>
                  </a:solidFill>
                  <a:latin typeface="Calibri"/>
                  <a:ea typeface="Calibri"/>
                  <a:cs typeface="Calibri"/>
                  <a:sym typeface="Calibri"/>
                </a:endParaRPr>
              </a:p>
            </p:txBody>
          </p:sp>
          <p:sp>
            <p:nvSpPr>
              <p:cNvPr id="131" name="Google Shape;449;p9">
                <a:extLst>
                  <a:ext uri="{FF2B5EF4-FFF2-40B4-BE49-F238E27FC236}">
                    <a16:creationId xmlns:a16="http://schemas.microsoft.com/office/drawing/2014/main" id="{7C9A4894-31A0-9AEE-189D-C894F0CB4773}"/>
                  </a:ext>
                </a:extLst>
              </p:cNvPr>
              <p:cNvSpPr txBox="1"/>
              <p:nvPr/>
            </p:nvSpPr>
            <p:spPr>
              <a:xfrm>
                <a:off x="3529486" y="2393715"/>
                <a:ext cx="522000"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err="1">
                    <a:solidFill>
                      <a:schemeClr val="lt1"/>
                    </a:solidFill>
                    <a:latin typeface="Calibri"/>
                    <a:ea typeface="Calibri"/>
                    <a:cs typeface="Calibri"/>
                    <a:sym typeface="Calibri"/>
                  </a:rPr>
                  <a:t>E</a:t>
                </a:r>
                <a:r>
                  <a:rPr lang="en-US" sz="1400" baseline="-25000" dirty="0" err="1">
                    <a:solidFill>
                      <a:schemeClr val="lt1"/>
                    </a:solidFill>
                    <a:latin typeface="Calibri"/>
                    <a:ea typeface="Calibri"/>
                    <a:cs typeface="Calibri"/>
                    <a:sym typeface="Calibri"/>
                  </a:rPr>
                  <a:t>seg</a:t>
                </a:r>
                <a:endParaRPr sz="1400" dirty="0">
                  <a:solidFill>
                    <a:schemeClr val="lt1"/>
                  </a:solidFill>
                  <a:latin typeface="Calibri"/>
                  <a:ea typeface="Calibri"/>
                  <a:cs typeface="Calibri"/>
                  <a:sym typeface="Calibri"/>
                </a:endParaRPr>
              </a:p>
            </p:txBody>
          </p:sp>
          <p:sp>
            <p:nvSpPr>
              <p:cNvPr id="139" name="Google Shape;458;p9">
                <a:extLst>
                  <a:ext uri="{FF2B5EF4-FFF2-40B4-BE49-F238E27FC236}">
                    <a16:creationId xmlns:a16="http://schemas.microsoft.com/office/drawing/2014/main" id="{3D9E9EDC-320C-3B12-3EB9-2ACA6360E2DF}"/>
                  </a:ext>
                </a:extLst>
              </p:cNvPr>
              <p:cNvSpPr txBox="1"/>
              <p:nvPr/>
            </p:nvSpPr>
            <p:spPr>
              <a:xfrm>
                <a:off x="3134064" y="2435145"/>
                <a:ext cx="415109" cy="257984"/>
              </a:xfrm>
              <a:prstGeom prst="rect">
                <a:avLst/>
              </a:prstGeom>
              <a:blipFill rotWithShape="1">
                <a:blip r:embed="rId20">
                  <a:alphaModFix/>
                </a:blip>
                <a:stretch>
                  <a:fillRect l="-6666" t="-3569" b="-17854"/>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dirty="0">
                    <a:latin typeface="Calibri"/>
                    <a:ea typeface="Calibri"/>
                    <a:cs typeface="Calibri"/>
                    <a:sym typeface="Calibri"/>
                  </a:rPr>
                  <a:t> </a:t>
                </a:r>
                <a:endParaRPr sz="1400" dirty="0"/>
              </a:p>
            </p:txBody>
          </p:sp>
        </p:grpSp>
      </p:grpSp>
      <p:pic>
        <p:nvPicPr>
          <p:cNvPr id="147" name="Google Shape;463;p9">
            <a:extLst>
              <a:ext uri="{FF2B5EF4-FFF2-40B4-BE49-F238E27FC236}">
                <a16:creationId xmlns:a16="http://schemas.microsoft.com/office/drawing/2014/main" id="{29F2D231-03DB-D72E-297C-52E49CAD5303}"/>
              </a:ext>
            </a:extLst>
          </p:cNvPr>
          <p:cNvPicPr preferRelativeResize="0"/>
          <p:nvPr/>
        </p:nvPicPr>
        <p:blipFill rotWithShape="1">
          <a:blip r:embed="rId21">
            <a:alphaModFix/>
          </a:blip>
          <a:srcRect/>
          <a:stretch/>
        </p:blipFill>
        <p:spPr>
          <a:xfrm>
            <a:off x="732885" y="2295973"/>
            <a:ext cx="833869" cy="1210843"/>
          </a:xfrm>
          <a:prstGeom prst="rect">
            <a:avLst/>
          </a:prstGeom>
          <a:noFill/>
          <a:ln>
            <a:noFill/>
          </a:ln>
        </p:spPr>
      </p:pic>
      <p:grpSp>
        <p:nvGrpSpPr>
          <p:cNvPr id="157" name="组合 156">
            <a:extLst>
              <a:ext uri="{FF2B5EF4-FFF2-40B4-BE49-F238E27FC236}">
                <a16:creationId xmlns:a16="http://schemas.microsoft.com/office/drawing/2014/main" id="{16606F8C-5FEA-A323-1F6C-CD73872AC157}"/>
              </a:ext>
            </a:extLst>
          </p:cNvPr>
          <p:cNvGrpSpPr/>
          <p:nvPr/>
        </p:nvGrpSpPr>
        <p:grpSpPr>
          <a:xfrm>
            <a:off x="1525952" y="2654263"/>
            <a:ext cx="1024004" cy="555451"/>
            <a:chOff x="1525952" y="2654263"/>
            <a:chExt cx="1024004" cy="555451"/>
          </a:xfrm>
        </p:grpSpPr>
        <p:sp>
          <p:nvSpPr>
            <p:cNvPr id="148" name="Google Shape;464;p9">
              <a:extLst>
                <a:ext uri="{FF2B5EF4-FFF2-40B4-BE49-F238E27FC236}">
                  <a16:creationId xmlns:a16="http://schemas.microsoft.com/office/drawing/2014/main" id="{9C94B1A4-D26F-FE53-4757-0D2659155248}"/>
                </a:ext>
              </a:extLst>
            </p:cNvPr>
            <p:cNvSpPr/>
            <p:nvPr/>
          </p:nvSpPr>
          <p:spPr>
            <a:xfrm rot="5400000">
              <a:off x="1755852" y="2811830"/>
              <a:ext cx="555451" cy="240318"/>
            </a:xfrm>
            <a:prstGeom prst="trapezoid">
              <a:avLst>
                <a:gd name="adj" fmla="val 25000"/>
              </a:avLst>
            </a:prstGeom>
            <a:solidFill>
              <a:srgbClr val="9A004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46" name="Google Shape;465;p9">
              <a:extLst>
                <a:ext uri="{FF2B5EF4-FFF2-40B4-BE49-F238E27FC236}">
                  <a16:creationId xmlns:a16="http://schemas.microsoft.com/office/drawing/2014/main" id="{932B0026-86E0-8E64-7A1A-9D704A86A1A0}"/>
                </a:ext>
              </a:extLst>
            </p:cNvPr>
            <p:cNvCxnSpPr/>
            <p:nvPr/>
          </p:nvCxnSpPr>
          <p:spPr>
            <a:xfrm>
              <a:off x="1525952" y="2914353"/>
              <a:ext cx="400144" cy="0"/>
            </a:xfrm>
            <a:prstGeom prst="straightConnector1">
              <a:avLst/>
            </a:prstGeom>
            <a:noFill/>
            <a:ln w="63500" cap="flat" cmpd="sng">
              <a:solidFill>
                <a:srgbClr val="C00000"/>
              </a:solidFill>
              <a:prstDash val="solid"/>
              <a:miter lim="800000"/>
              <a:headEnd type="none" w="sm" len="sm"/>
              <a:tailEnd type="triangle" w="med" len="med"/>
            </a:ln>
          </p:spPr>
        </p:cxnSp>
        <p:cxnSp>
          <p:nvCxnSpPr>
            <p:cNvPr id="144" name="Google Shape;466;p9">
              <a:extLst>
                <a:ext uri="{FF2B5EF4-FFF2-40B4-BE49-F238E27FC236}">
                  <a16:creationId xmlns:a16="http://schemas.microsoft.com/office/drawing/2014/main" id="{D7327FAC-6139-B149-A848-23F7681D22F4}"/>
                </a:ext>
              </a:extLst>
            </p:cNvPr>
            <p:cNvCxnSpPr/>
            <p:nvPr/>
          </p:nvCxnSpPr>
          <p:spPr>
            <a:xfrm>
              <a:off x="2149812" y="2914353"/>
              <a:ext cx="400144" cy="0"/>
            </a:xfrm>
            <a:prstGeom prst="straightConnector1">
              <a:avLst/>
            </a:prstGeom>
            <a:noFill/>
            <a:ln w="63500" cap="flat" cmpd="sng">
              <a:solidFill>
                <a:srgbClr val="C00000"/>
              </a:solidFill>
              <a:prstDash val="solid"/>
              <a:miter lim="800000"/>
              <a:headEnd type="none" w="sm" len="sm"/>
              <a:tailEnd type="triangle" w="med" len="med"/>
            </a:ln>
          </p:spPr>
        </p:cxnSp>
      </p:grpSp>
      <p:sp>
        <p:nvSpPr>
          <p:cNvPr id="142" name="Google Shape;467;p9">
            <a:extLst>
              <a:ext uri="{FF2B5EF4-FFF2-40B4-BE49-F238E27FC236}">
                <a16:creationId xmlns:a16="http://schemas.microsoft.com/office/drawing/2014/main" id="{F8821AA7-CE71-3340-2831-AD579D9012B9}"/>
              </a:ext>
            </a:extLst>
          </p:cNvPr>
          <p:cNvSpPr txBox="1"/>
          <p:nvPr/>
        </p:nvSpPr>
        <p:spPr>
          <a:xfrm>
            <a:off x="432367" y="1985728"/>
            <a:ext cx="1354833" cy="3692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i="1" dirty="0">
                <a:solidFill>
                  <a:schemeClr val="dk1"/>
                </a:solidFill>
                <a:latin typeface="Calibri"/>
                <a:ea typeface="Calibri"/>
                <a:cs typeface="Calibri"/>
                <a:sym typeface="Calibri"/>
              </a:rPr>
              <a:t>Target Pose</a:t>
            </a:r>
            <a:endParaRPr dirty="0"/>
          </a:p>
        </p:txBody>
      </p:sp>
      <p:pic>
        <p:nvPicPr>
          <p:cNvPr id="3" name="图片 2">
            <a:extLst>
              <a:ext uri="{FF2B5EF4-FFF2-40B4-BE49-F238E27FC236}">
                <a16:creationId xmlns:a16="http://schemas.microsoft.com/office/drawing/2014/main" id="{7972023C-2F09-B094-7BF3-26A9FD15F070}"/>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6650" y="3420232"/>
            <a:ext cx="1752447" cy="1752447"/>
          </a:xfrm>
          <a:prstGeom prst="rect">
            <a:avLst/>
          </a:prstGeom>
        </p:spPr>
      </p:pic>
      <p:grpSp>
        <p:nvGrpSpPr>
          <p:cNvPr id="13" name="组合 12">
            <a:extLst>
              <a:ext uri="{FF2B5EF4-FFF2-40B4-BE49-F238E27FC236}">
                <a16:creationId xmlns:a16="http://schemas.microsoft.com/office/drawing/2014/main" id="{6B1BA293-9DDC-1C7D-2D3A-7395EE613177}"/>
              </a:ext>
            </a:extLst>
          </p:cNvPr>
          <p:cNvGrpSpPr/>
          <p:nvPr/>
        </p:nvGrpSpPr>
        <p:grpSpPr>
          <a:xfrm>
            <a:off x="781454" y="2400162"/>
            <a:ext cx="7007751" cy="2259841"/>
            <a:chOff x="923634" y="3788951"/>
            <a:chExt cx="9424540" cy="3039201"/>
          </a:xfrm>
        </p:grpSpPr>
        <p:pic>
          <p:nvPicPr>
            <p:cNvPr id="4" name="Google Shape;472;p10">
              <a:extLst>
                <a:ext uri="{FF2B5EF4-FFF2-40B4-BE49-F238E27FC236}">
                  <a16:creationId xmlns:a16="http://schemas.microsoft.com/office/drawing/2014/main" id="{D1005410-C614-510C-500A-B963ECF239C3}"/>
                </a:ext>
              </a:extLst>
            </p:cNvPr>
            <p:cNvPicPr preferRelativeResize="0"/>
            <p:nvPr/>
          </p:nvPicPr>
          <p:blipFill rotWithShape="1">
            <a:blip r:embed="rId23">
              <a:alphaModFix/>
            </a:blip>
            <a:srcRect/>
            <a:stretch/>
          </p:blipFill>
          <p:spPr>
            <a:xfrm>
              <a:off x="9315669" y="5309247"/>
              <a:ext cx="1032505" cy="1501825"/>
            </a:xfrm>
            <a:prstGeom prst="rect">
              <a:avLst/>
            </a:prstGeom>
            <a:noFill/>
            <a:ln>
              <a:noFill/>
            </a:ln>
          </p:spPr>
        </p:pic>
        <p:pic>
          <p:nvPicPr>
            <p:cNvPr id="5" name="Google Shape;473;p10">
              <a:extLst>
                <a:ext uri="{FF2B5EF4-FFF2-40B4-BE49-F238E27FC236}">
                  <a16:creationId xmlns:a16="http://schemas.microsoft.com/office/drawing/2014/main" id="{6FD455EF-671C-652A-9C77-2CD6F3B9D104}"/>
                </a:ext>
              </a:extLst>
            </p:cNvPr>
            <p:cNvPicPr preferRelativeResize="0"/>
            <p:nvPr/>
          </p:nvPicPr>
          <p:blipFill rotWithShape="1">
            <a:blip r:embed="rId24">
              <a:alphaModFix/>
            </a:blip>
            <a:srcRect/>
            <a:stretch/>
          </p:blipFill>
          <p:spPr>
            <a:xfrm>
              <a:off x="8070103" y="5300339"/>
              <a:ext cx="1045331" cy="1520482"/>
            </a:xfrm>
            <a:prstGeom prst="rect">
              <a:avLst/>
            </a:prstGeom>
            <a:noFill/>
            <a:ln>
              <a:noFill/>
            </a:ln>
          </p:spPr>
        </p:pic>
        <p:pic>
          <p:nvPicPr>
            <p:cNvPr id="6" name="Google Shape;474;p10">
              <a:extLst>
                <a:ext uri="{FF2B5EF4-FFF2-40B4-BE49-F238E27FC236}">
                  <a16:creationId xmlns:a16="http://schemas.microsoft.com/office/drawing/2014/main" id="{DAC94A51-BB4C-86A2-FF1B-246D8590F85E}"/>
                </a:ext>
              </a:extLst>
            </p:cNvPr>
            <p:cNvPicPr preferRelativeResize="0"/>
            <p:nvPr/>
          </p:nvPicPr>
          <p:blipFill rotWithShape="1">
            <a:blip r:embed="rId25">
              <a:alphaModFix/>
            </a:blip>
            <a:srcRect/>
            <a:stretch/>
          </p:blipFill>
          <p:spPr>
            <a:xfrm>
              <a:off x="6824544" y="5300708"/>
              <a:ext cx="1032505" cy="1501825"/>
            </a:xfrm>
            <a:prstGeom prst="rect">
              <a:avLst/>
            </a:prstGeom>
            <a:noFill/>
            <a:ln>
              <a:noFill/>
            </a:ln>
          </p:spPr>
        </p:pic>
        <p:pic>
          <p:nvPicPr>
            <p:cNvPr id="7" name="Google Shape;475;p10">
              <a:extLst>
                <a:ext uri="{FF2B5EF4-FFF2-40B4-BE49-F238E27FC236}">
                  <a16:creationId xmlns:a16="http://schemas.microsoft.com/office/drawing/2014/main" id="{C8147472-C80A-46E6-614A-71C4AC5D112C}"/>
                </a:ext>
              </a:extLst>
            </p:cNvPr>
            <p:cNvPicPr preferRelativeResize="0"/>
            <p:nvPr/>
          </p:nvPicPr>
          <p:blipFill rotWithShape="1">
            <a:blip r:embed="rId26">
              <a:alphaModFix/>
            </a:blip>
            <a:srcRect/>
            <a:stretch/>
          </p:blipFill>
          <p:spPr>
            <a:xfrm>
              <a:off x="5571874" y="5326327"/>
              <a:ext cx="1032505" cy="1501825"/>
            </a:xfrm>
            <a:prstGeom prst="rect">
              <a:avLst/>
            </a:prstGeom>
            <a:noFill/>
            <a:ln>
              <a:noFill/>
            </a:ln>
          </p:spPr>
        </p:pic>
        <p:pic>
          <p:nvPicPr>
            <p:cNvPr id="10" name="Google Shape;476;p10">
              <a:extLst>
                <a:ext uri="{FF2B5EF4-FFF2-40B4-BE49-F238E27FC236}">
                  <a16:creationId xmlns:a16="http://schemas.microsoft.com/office/drawing/2014/main" id="{7753C842-FCC9-A307-125E-7298E0CAA618}"/>
                </a:ext>
              </a:extLst>
            </p:cNvPr>
            <p:cNvPicPr preferRelativeResize="0"/>
            <p:nvPr/>
          </p:nvPicPr>
          <p:blipFill rotWithShape="1">
            <a:blip r:embed="rId27">
              <a:alphaModFix/>
            </a:blip>
            <a:srcRect/>
            <a:stretch/>
          </p:blipFill>
          <p:spPr>
            <a:xfrm>
              <a:off x="4331115" y="5300708"/>
              <a:ext cx="1032505" cy="1501825"/>
            </a:xfrm>
            <a:prstGeom prst="rect">
              <a:avLst/>
            </a:prstGeom>
            <a:noFill/>
            <a:ln>
              <a:noFill/>
            </a:ln>
          </p:spPr>
        </p:pic>
        <p:pic>
          <p:nvPicPr>
            <p:cNvPr id="11" name="Google Shape;477;p10">
              <a:extLst>
                <a:ext uri="{FF2B5EF4-FFF2-40B4-BE49-F238E27FC236}">
                  <a16:creationId xmlns:a16="http://schemas.microsoft.com/office/drawing/2014/main" id="{5B211110-43FB-4049-8076-04A72785B5E8}"/>
                </a:ext>
              </a:extLst>
            </p:cNvPr>
            <p:cNvPicPr preferRelativeResize="0"/>
            <p:nvPr/>
          </p:nvPicPr>
          <p:blipFill rotWithShape="1">
            <a:blip r:embed="rId27">
              <a:alphaModFix/>
            </a:blip>
            <a:srcRect/>
            <a:stretch/>
          </p:blipFill>
          <p:spPr>
            <a:xfrm>
              <a:off x="3029549" y="5309247"/>
              <a:ext cx="1032505" cy="1501825"/>
            </a:xfrm>
            <a:prstGeom prst="rect">
              <a:avLst/>
            </a:prstGeom>
            <a:noFill/>
            <a:ln>
              <a:noFill/>
            </a:ln>
          </p:spPr>
        </p:pic>
        <p:pic>
          <p:nvPicPr>
            <p:cNvPr id="12" name="Google Shape;478;p10">
              <a:extLst>
                <a:ext uri="{FF2B5EF4-FFF2-40B4-BE49-F238E27FC236}">
                  <a16:creationId xmlns:a16="http://schemas.microsoft.com/office/drawing/2014/main" id="{0674519E-81C7-89B9-AD8A-B4F6FBD26D25}"/>
                </a:ext>
              </a:extLst>
            </p:cNvPr>
            <p:cNvPicPr preferRelativeResize="0"/>
            <p:nvPr/>
          </p:nvPicPr>
          <p:blipFill rotWithShape="1">
            <a:blip r:embed="rId28">
              <a:alphaModFix/>
            </a:blip>
            <a:srcRect/>
            <a:stretch/>
          </p:blipFill>
          <p:spPr>
            <a:xfrm>
              <a:off x="923634" y="3788951"/>
              <a:ext cx="1005840" cy="1463040"/>
            </a:xfrm>
            <a:prstGeom prst="rect">
              <a:avLst/>
            </a:prstGeom>
            <a:noFill/>
            <a:ln>
              <a:noFill/>
            </a:ln>
          </p:spPr>
        </p:pic>
      </p:grpSp>
      <p:pic>
        <p:nvPicPr>
          <p:cNvPr id="20" name="图片 19">
            <a:extLst>
              <a:ext uri="{FF2B5EF4-FFF2-40B4-BE49-F238E27FC236}">
                <a16:creationId xmlns:a16="http://schemas.microsoft.com/office/drawing/2014/main" id="{8470DD10-F06C-49B3-4F31-C7FE721EC427}"/>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9475408" y="2533332"/>
            <a:ext cx="548640" cy="548640"/>
          </a:xfrm>
          <a:prstGeom prst="rect">
            <a:avLst/>
          </a:prstGeom>
        </p:spPr>
      </p:pic>
    </p:spTree>
    <p:extLst>
      <p:ext uri="{BB962C8B-B14F-4D97-AF65-F5344CB8AC3E}">
        <p14:creationId xmlns:p14="http://schemas.microsoft.com/office/powerpoint/2010/main" val="17881936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wipe(left)">
                                      <p:cBhvr>
                                        <p:cTn id="7" dur="500"/>
                                        <p:tgtEl>
                                          <p:spTgt spid="15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8"/>
                                        </p:tgtEl>
                                        <p:attrNameLst>
                                          <p:attrName>style.visibility</p:attrName>
                                        </p:attrNameLst>
                                      </p:cBhvr>
                                      <p:to>
                                        <p:strVal val="visible"/>
                                      </p:to>
                                    </p:set>
                                    <p:animEffect transition="in" filter="fade">
                                      <p:cBhvr>
                                        <p:cTn id="11" dur="500"/>
                                        <p:tgtEl>
                                          <p:spTgt spid="15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08"/>
                                        </p:tgtEl>
                                        <p:attrNameLst>
                                          <p:attrName>style.visibility</p:attrName>
                                        </p:attrNameLst>
                                      </p:cBhvr>
                                      <p:to>
                                        <p:strVal val="visible"/>
                                      </p:to>
                                    </p:set>
                                    <p:animEffect transition="in" filter="wipe(left)">
                                      <p:cBhvr>
                                        <p:cTn id="15" dur="500"/>
                                        <p:tgtEl>
                                          <p:spTgt spid="10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60"/>
                                        </p:tgtEl>
                                        <p:attrNameLst>
                                          <p:attrName>style.visibility</p:attrName>
                                        </p:attrNameLst>
                                      </p:cBhvr>
                                      <p:to>
                                        <p:strVal val="visible"/>
                                      </p:to>
                                    </p:set>
                                    <p:animEffect transition="in" filter="fade">
                                      <p:cBhvr>
                                        <p:cTn id="19" dur="500"/>
                                        <p:tgtEl>
                                          <p:spTgt spid="16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61"/>
                                        </p:tgtEl>
                                        <p:attrNameLst>
                                          <p:attrName>style.visibility</p:attrName>
                                        </p:attrNameLst>
                                      </p:cBhvr>
                                      <p:to>
                                        <p:strVal val="visible"/>
                                      </p:to>
                                    </p:set>
                                    <p:animEffect transition="in" filter="fade">
                                      <p:cBhvr>
                                        <p:cTn id="27" dur="500"/>
                                        <p:tgtEl>
                                          <p:spTgt spid="161"/>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left)">
                                      <p:cBhvr>
                                        <p:cTn id="31" dur="500"/>
                                        <p:tgtEl>
                                          <p:spTgt spid="45"/>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62"/>
                                        </p:tgtEl>
                                        <p:attrNameLst>
                                          <p:attrName>style.visibility</p:attrName>
                                        </p:attrNameLst>
                                      </p:cBhvr>
                                      <p:to>
                                        <p:strVal val="visible"/>
                                      </p:to>
                                    </p:set>
                                    <p:animEffect transition="in" filter="fade">
                                      <p:cBhvr>
                                        <p:cTn id="35" dur="500"/>
                                        <p:tgtEl>
                                          <p:spTgt spid="162"/>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wipe(left)">
                                      <p:cBhvr>
                                        <p:cTn id="39" dur="500"/>
                                        <p:tgtEl>
                                          <p:spTgt spid="62"/>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63"/>
                                        </p:tgtEl>
                                        <p:attrNameLst>
                                          <p:attrName>style.visibility</p:attrName>
                                        </p:attrNameLst>
                                      </p:cBhvr>
                                      <p:to>
                                        <p:strVal val="visible"/>
                                      </p:to>
                                    </p:set>
                                    <p:animEffect transition="in" filter="fade">
                                      <p:cBhvr>
                                        <p:cTn id="43" dur="500"/>
                                        <p:tgtEl>
                                          <p:spTgt spid="163"/>
                                        </p:tgtEl>
                                      </p:cBhvr>
                                    </p:animEffect>
                                  </p:childTnLst>
                                </p:cTn>
                              </p:par>
                            </p:childTnLst>
                          </p:cTn>
                        </p:par>
                        <p:par>
                          <p:cTn id="44" fill="hold">
                            <p:stCondLst>
                              <p:cond delay="5000"/>
                            </p:stCondLst>
                            <p:childTnLst>
                              <p:par>
                                <p:cTn id="45" presetID="22" presetClass="entr" presetSubtype="8" fill="hold" nodeType="afterEffect">
                                  <p:stCondLst>
                                    <p:cond delay="0"/>
                                  </p:stCondLst>
                                  <p:childTnLst>
                                    <p:set>
                                      <p:cBhvr>
                                        <p:cTn id="46" dur="1" fill="hold">
                                          <p:stCondLst>
                                            <p:cond delay="0"/>
                                          </p:stCondLst>
                                        </p:cTn>
                                        <p:tgtEl>
                                          <p:spTgt spid="79"/>
                                        </p:tgtEl>
                                        <p:attrNameLst>
                                          <p:attrName>style.visibility</p:attrName>
                                        </p:attrNameLst>
                                      </p:cBhvr>
                                      <p:to>
                                        <p:strVal val="visible"/>
                                      </p:to>
                                    </p:set>
                                    <p:animEffect transition="in" filter="wipe(left)">
                                      <p:cBhvr>
                                        <p:cTn id="47" dur="500"/>
                                        <p:tgtEl>
                                          <p:spTgt spid="79"/>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64"/>
                                        </p:tgtEl>
                                        <p:attrNameLst>
                                          <p:attrName>style.visibility</p:attrName>
                                        </p:attrNameLst>
                                      </p:cBhvr>
                                      <p:to>
                                        <p:strVal val="visible"/>
                                      </p:to>
                                    </p:set>
                                    <p:animEffect transition="in" filter="fade">
                                      <p:cBhvr>
                                        <p:cTn id="51" dur="500"/>
                                        <p:tgtEl>
                                          <p:spTgt spid="164"/>
                                        </p:tgtEl>
                                      </p:cBhvr>
                                    </p:animEffect>
                                  </p:childTnLst>
                                </p:cTn>
                              </p:par>
                            </p:childTnLst>
                          </p:cTn>
                        </p:par>
                        <p:par>
                          <p:cTn id="52" fill="hold">
                            <p:stCondLst>
                              <p:cond delay="6000"/>
                            </p:stCondLst>
                            <p:childTnLst>
                              <p:par>
                                <p:cTn id="53" presetID="22" presetClass="entr" presetSubtype="8" fill="hold" nodeType="afterEffect">
                                  <p:stCondLst>
                                    <p:cond delay="0"/>
                                  </p:stCondLst>
                                  <p:childTnLst>
                                    <p:set>
                                      <p:cBhvr>
                                        <p:cTn id="54" dur="1" fill="hold">
                                          <p:stCondLst>
                                            <p:cond delay="0"/>
                                          </p:stCondLst>
                                        </p:cTn>
                                        <p:tgtEl>
                                          <p:spTgt spid="117"/>
                                        </p:tgtEl>
                                        <p:attrNameLst>
                                          <p:attrName>style.visibility</p:attrName>
                                        </p:attrNameLst>
                                      </p:cBhvr>
                                      <p:to>
                                        <p:strVal val="visible"/>
                                      </p:to>
                                    </p:set>
                                    <p:animEffect transition="in" filter="wipe(left)">
                                      <p:cBhvr>
                                        <p:cTn id="55" dur="500"/>
                                        <p:tgtEl>
                                          <p:spTgt spid="11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87272" y="3470788"/>
            <a:ext cx="1837192" cy="1837192"/>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nvGrpSpPr>
          <p:cNvPr id="20" name="Google Shape;1284;p21">
            <a:extLst>
              <a:ext uri="{FF2B5EF4-FFF2-40B4-BE49-F238E27FC236}">
                <a16:creationId xmlns:a16="http://schemas.microsoft.com/office/drawing/2014/main" id="{6CEAA04E-4B1A-D8CC-C52E-4FD030F9AF3D}"/>
              </a:ext>
            </a:extLst>
          </p:cNvPr>
          <p:cNvGrpSpPr/>
          <p:nvPr/>
        </p:nvGrpSpPr>
        <p:grpSpPr>
          <a:xfrm>
            <a:off x="4753396" y="1067524"/>
            <a:ext cx="3561069" cy="3427800"/>
            <a:chOff x="7226979" y="739858"/>
            <a:chExt cx="3974421" cy="3825683"/>
          </a:xfrm>
        </p:grpSpPr>
        <p:pic>
          <p:nvPicPr>
            <p:cNvPr id="22" name="Google Shape;1285;p21">
              <a:extLst>
                <a:ext uri="{FF2B5EF4-FFF2-40B4-BE49-F238E27FC236}">
                  <a16:creationId xmlns:a16="http://schemas.microsoft.com/office/drawing/2014/main" id="{01F373FC-2534-1DDD-F575-C9831989B791}"/>
                </a:ext>
              </a:extLst>
            </p:cNvPr>
            <p:cNvPicPr preferRelativeResize="0"/>
            <p:nvPr/>
          </p:nvPicPr>
          <p:blipFill rotWithShape="1">
            <a:blip r:embed="rId3">
              <a:alphaModFix/>
            </a:blip>
            <a:srcRect/>
            <a:stretch/>
          </p:blipFill>
          <p:spPr>
            <a:xfrm>
              <a:off x="7226979" y="1221486"/>
              <a:ext cx="1130300" cy="1635776"/>
            </a:xfrm>
            <a:prstGeom prst="rect">
              <a:avLst/>
            </a:prstGeom>
            <a:noFill/>
            <a:ln>
              <a:noFill/>
            </a:ln>
          </p:spPr>
        </p:pic>
        <p:pic>
          <p:nvPicPr>
            <p:cNvPr id="33" name="Google Shape;1286;p21">
              <a:extLst>
                <a:ext uri="{FF2B5EF4-FFF2-40B4-BE49-F238E27FC236}">
                  <a16:creationId xmlns:a16="http://schemas.microsoft.com/office/drawing/2014/main" id="{6C6C1AE6-1B71-3586-B7E8-4DABCAEB020E}"/>
                </a:ext>
              </a:extLst>
            </p:cNvPr>
            <p:cNvPicPr preferRelativeResize="0"/>
            <p:nvPr/>
          </p:nvPicPr>
          <p:blipFill rotWithShape="1">
            <a:blip r:embed="rId4">
              <a:alphaModFix/>
            </a:blip>
            <a:srcRect/>
            <a:stretch/>
          </p:blipFill>
          <p:spPr>
            <a:xfrm>
              <a:off x="8357279" y="1243127"/>
              <a:ext cx="591155" cy="688825"/>
            </a:xfrm>
            <a:prstGeom prst="rect">
              <a:avLst/>
            </a:prstGeom>
            <a:noFill/>
            <a:ln>
              <a:noFill/>
            </a:ln>
          </p:spPr>
        </p:pic>
        <p:pic>
          <p:nvPicPr>
            <p:cNvPr id="36" name="Google Shape;1287;p21">
              <a:extLst>
                <a:ext uri="{FF2B5EF4-FFF2-40B4-BE49-F238E27FC236}">
                  <a16:creationId xmlns:a16="http://schemas.microsoft.com/office/drawing/2014/main" id="{0FD73A79-9BFE-F563-202A-FFD1524D5557}"/>
                </a:ext>
              </a:extLst>
            </p:cNvPr>
            <p:cNvPicPr preferRelativeResize="0"/>
            <p:nvPr/>
          </p:nvPicPr>
          <p:blipFill rotWithShape="1">
            <a:blip r:embed="rId5">
              <a:alphaModFix/>
            </a:blip>
            <a:srcRect/>
            <a:stretch/>
          </p:blipFill>
          <p:spPr>
            <a:xfrm>
              <a:off x="9001822" y="1253145"/>
              <a:ext cx="2199578" cy="1599693"/>
            </a:xfrm>
            <a:prstGeom prst="rect">
              <a:avLst/>
            </a:prstGeom>
            <a:noFill/>
            <a:ln>
              <a:noFill/>
            </a:ln>
          </p:spPr>
        </p:pic>
        <p:cxnSp>
          <p:nvCxnSpPr>
            <p:cNvPr id="37" name="Google Shape;1288;p21">
              <a:extLst>
                <a:ext uri="{FF2B5EF4-FFF2-40B4-BE49-F238E27FC236}">
                  <a16:creationId xmlns:a16="http://schemas.microsoft.com/office/drawing/2014/main" id="{C3445C9D-6A28-ADFC-8E04-B738723ACE80}"/>
                </a:ext>
              </a:extLst>
            </p:cNvPr>
            <p:cNvCxnSpPr>
              <a:endCxn id="36" idx="1"/>
            </p:cNvCxnSpPr>
            <p:nvPr/>
          </p:nvCxnSpPr>
          <p:spPr>
            <a:xfrm rot="10800000" flipH="1">
              <a:off x="8410522" y="2052992"/>
              <a:ext cx="591300" cy="3900"/>
            </a:xfrm>
            <a:prstGeom prst="straightConnector1">
              <a:avLst/>
            </a:prstGeom>
            <a:noFill/>
            <a:ln w="57150" cap="flat" cmpd="sng">
              <a:solidFill>
                <a:srgbClr val="A5A5A5"/>
              </a:solidFill>
              <a:prstDash val="solid"/>
              <a:miter lim="800000"/>
              <a:headEnd type="none" w="sm" len="sm"/>
              <a:tailEnd type="triangle" w="med" len="med"/>
            </a:ln>
          </p:spPr>
        </p:cxnSp>
        <p:sp>
          <p:nvSpPr>
            <p:cNvPr id="39" name="Google Shape;1289;p21">
              <a:extLst>
                <a:ext uri="{FF2B5EF4-FFF2-40B4-BE49-F238E27FC236}">
                  <a16:creationId xmlns:a16="http://schemas.microsoft.com/office/drawing/2014/main" id="{B322AFE3-C592-C348-F6AA-83615E672B20}"/>
                </a:ext>
              </a:extLst>
            </p:cNvPr>
            <p:cNvSpPr txBox="1"/>
            <p:nvPr/>
          </p:nvSpPr>
          <p:spPr>
            <a:xfrm>
              <a:off x="7827761" y="739858"/>
              <a:ext cx="3141886" cy="41215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b="1" dirty="0">
                  <a:solidFill>
                    <a:schemeClr val="dk1"/>
                  </a:solidFill>
                  <a:latin typeface="Calibri"/>
                  <a:ea typeface="Calibri"/>
                  <a:cs typeface="Calibri"/>
                  <a:sym typeface="Calibri"/>
                </a:rPr>
                <a:t>Layer inside vs. outside</a:t>
              </a:r>
              <a:endParaRPr sz="1400" dirty="0"/>
            </a:p>
          </p:txBody>
        </p:sp>
        <p:pic>
          <p:nvPicPr>
            <p:cNvPr id="54" name="Google Shape;1290;p21">
              <a:extLst>
                <a:ext uri="{FF2B5EF4-FFF2-40B4-BE49-F238E27FC236}">
                  <a16:creationId xmlns:a16="http://schemas.microsoft.com/office/drawing/2014/main" id="{03C1E424-E98D-89CA-5CAA-687993DB36E7}"/>
                </a:ext>
              </a:extLst>
            </p:cNvPr>
            <p:cNvPicPr preferRelativeResize="0"/>
            <p:nvPr/>
          </p:nvPicPr>
          <p:blipFill rotWithShape="1">
            <a:blip r:embed="rId6">
              <a:alphaModFix/>
            </a:blip>
            <a:srcRect/>
            <a:stretch/>
          </p:blipFill>
          <p:spPr>
            <a:xfrm>
              <a:off x="7235053" y="2918931"/>
              <a:ext cx="1130300" cy="1646610"/>
            </a:xfrm>
            <a:prstGeom prst="rect">
              <a:avLst/>
            </a:prstGeom>
            <a:noFill/>
            <a:ln>
              <a:noFill/>
            </a:ln>
          </p:spPr>
        </p:pic>
        <p:pic>
          <p:nvPicPr>
            <p:cNvPr id="55" name="Google Shape;1291;p21">
              <a:extLst>
                <a:ext uri="{FF2B5EF4-FFF2-40B4-BE49-F238E27FC236}">
                  <a16:creationId xmlns:a16="http://schemas.microsoft.com/office/drawing/2014/main" id="{B2541640-F936-74F2-F173-D681609D922B}"/>
                </a:ext>
              </a:extLst>
            </p:cNvPr>
            <p:cNvPicPr preferRelativeResize="0"/>
            <p:nvPr/>
          </p:nvPicPr>
          <p:blipFill rotWithShape="1">
            <a:blip r:embed="rId7">
              <a:alphaModFix/>
            </a:blip>
            <a:srcRect/>
            <a:stretch/>
          </p:blipFill>
          <p:spPr>
            <a:xfrm>
              <a:off x="8428167" y="3079038"/>
              <a:ext cx="449377" cy="574204"/>
            </a:xfrm>
            <a:prstGeom prst="rect">
              <a:avLst/>
            </a:prstGeom>
            <a:noFill/>
            <a:ln>
              <a:noFill/>
            </a:ln>
          </p:spPr>
        </p:pic>
        <p:pic>
          <p:nvPicPr>
            <p:cNvPr id="57" name="Google Shape;1292;p21">
              <a:extLst>
                <a:ext uri="{FF2B5EF4-FFF2-40B4-BE49-F238E27FC236}">
                  <a16:creationId xmlns:a16="http://schemas.microsoft.com/office/drawing/2014/main" id="{1AB6782A-6DEC-FDF5-DC65-50F4220EF67F}"/>
                </a:ext>
              </a:extLst>
            </p:cNvPr>
            <p:cNvPicPr preferRelativeResize="0"/>
            <p:nvPr/>
          </p:nvPicPr>
          <p:blipFill rotWithShape="1">
            <a:blip r:embed="rId8">
              <a:alphaModFix/>
            </a:blip>
            <a:srcRect/>
            <a:stretch/>
          </p:blipFill>
          <p:spPr>
            <a:xfrm>
              <a:off x="8994491" y="2909448"/>
              <a:ext cx="2199577" cy="1598450"/>
            </a:xfrm>
            <a:prstGeom prst="rect">
              <a:avLst/>
            </a:prstGeom>
            <a:noFill/>
            <a:ln>
              <a:noFill/>
            </a:ln>
          </p:spPr>
        </p:pic>
        <p:cxnSp>
          <p:nvCxnSpPr>
            <p:cNvPr id="71" name="Google Shape;1293;p21">
              <a:extLst>
                <a:ext uri="{FF2B5EF4-FFF2-40B4-BE49-F238E27FC236}">
                  <a16:creationId xmlns:a16="http://schemas.microsoft.com/office/drawing/2014/main" id="{0A8E75BC-EDC9-74C4-57F0-541C02B7E1A9}"/>
                </a:ext>
              </a:extLst>
            </p:cNvPr>
            <p:cNvCxnSpPr/>
            <p:nvPr/>
          </p:nvCxnSpPr>
          <p:spPr>
            <a:xfrm rot="10800000" flipH="1">
              <a:off x="8384344" y="3807754"/>
              <a:ext cx="591155" cy="3994"/>
            </a:xfrm>
            <a:prstGeom prst="straightConnector1">
              <a:avLst/>
            </a:prstGeom>
            <a:noFill/>
            <a:ln w="57150" cap="flat" cmpd="sng">
              <a:solidFill>
                <a:srgbClr val="A5A5A5"/>
              </a:solidFill>
              <a:prstDash val="solid"/>
              <a:miter lim="800000"/>
              <a:headEnd type="none" w="sm" len="sm"/>
              <a:tailEnd type="triangle" w="med" len="med"/>
            </a:ln>
          </p:spPr>
        </p:cxnSp>
      </p:grpSp>
      <p:sp>
        <p:nvSpPr>
          <p:cNvPr id="14" name="矩形 13">
            <a:extLst>
              <a:ext uri="{FF2B5EF4-FFF2-40B4-BE49-F238E27FC236}">
                <a16:creationId xmlns:a16="http://schemas.microsoft.com/office/drawing/2014/main" id="{BDB34EE5-152F-973B-4F66-87E374F30251}"/>
              </a:ext>
            </a:extLst>
          </p:cNvPr>
          <p:cNvSpPr/>
          <p:nvPr/>
        </p:nvSpPr>
        <p:spPr>
          <a:xfrm>
            <a:off x="653845" y="515765"/>
            <a:ext cx="5339951" cy="461665"/>
          </a:xfrm>
          <a:prstGeom prst="rect">
            <a:avLst/>
          </a:prstGeom>
        </p:spPr>
        <p:txBody>
          <a:bodyPr wrap="square">
            <a:spAutoFit/>
          </a:bodyPr>
          <a:lstStyle/>
          <a:p>
            <a:r>
              <a:rPr lang="en-US" altLang="zh-CN" sz="2400" b="1" dirty="0">
                <a:solidFill>
                  <a:srgbClr val="6A4678"/>
                </a:solidFill>
                <a:latin typeface="+mj-lt"/>
              </a:rPr>
              <a:t>Applications</a:t>
            </a:r>
          </a:p>
        </p:txBody>
      </p:sp>
      <p:pic>
        <p:nvPicPr>
          <p:cNvPr id="18" name="图片 17">
            <a:extLst>
              <a:ext uri="{FF2B5EF4-FFF2-40B4-BE49-F238E27FC236}">
                <a16:creationId xmlns:a16="http://schemas.microsoft.com/office/drawing/2014/main" id="{FAEFA874-081D-3897-1E44-032E3EBB98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10533" y="5952016"/>
            <a:ext cx="1041897" cy="1041897"/>
          </a:xfrm>
          <a:prstGeom prst="rect">
            <a:avLst/>
          </a:prstGeom>
        </p:spPr>
      </p:pic>
      <p:pic>
        <p:nvPicPr>
          <p:cNvPr id="21" name="图片 20">
            <a:extLst>
              <a:ext uri="{FF2B5EF4-FFF2-40B4-BE49-F238E27FC236}">
                <a16:creationId xmlns:a16="http://schemas.microsoft.com/office/drawing/2014/main" id="{FA22A1DB-D373-6E22-25FB-AB71D7D0242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751831" y="-44021"/>
            <a:ext cx="937734" cy="937734"/>
          </a:xfrm>
          <a:prstGeom prst="rect">
            <a:avLst/>
          </a:prstGeom>
        </p:spPr>
      </p:pic>
      <p:pic>
        <p:nvPicPr>
          <p:cNvPr id="23" name="Google Shape;125;p3">
            <a:extLst>
              <a:ext uri="{FF2B5EF4-FFF2-40B4-BE49-F238E27FC236}">
                <a16:creationId xmlns:a16="http://schemas.microsoft.com/office/drawing/2014/main" id="{FA71FE1B-C50B-A55F-8716-5BDFF614BC82}"/>
              </a:ext>
            </a:extLst>
          </p:cNvPr>
          <p:cNvPicPr preferRelativeResize="0"/>
          <p:nvPr/>
        </p:nvPicPr>
        <p:blipFill rotWithShape="1">
          <a:blip r:embed="rId11">
            <a:alphaModFix/>
          </a:blip>
          <a:srcRect/>
          <a:stretch/>
        </p:blipFill>
        <p:spPr>
          <a:xfrm>
            <a:off x="2992296" y="2052998"/>
            <a:ext cx="1071656" cy="1558771"/>
          </a:xfrm>
          <a:prstGeom prst="rect">
            <a:avLst/>
          </a:prstGeom>
          <a:noFill/>
          <a:ln>
            <a:noFill/>
          </a:ln>
        </p:spPr>
      </p:pic>
      <p:pic>
        <p:nvPicPr>
          <p:cNvPr id="24" name="Google Shape;127;p3">
            <a:extLst>
              <a:ext uri="{FF2B5EF4-FFF2-40B4-BE49-F238E27FC236}">
                <a16:creationId xmlns:a16="http://schemas.microsoft.com/office/drawing/2014/main" id="{F611E059-D4A7-C792-1C92-8C8B8515024A}"/>
              </a:ext>
            </a:extLst>
          </p:cNvPr>
          <p:cNvPicPr preferRelativeResize="0"/>
          <p:nvPr/>
        </p:nvPicPr>
        <p:blipFill rotWithShape="1">
          <a:blip r:embed="rId12">
            <a:alphaModFix/>
          </a:blip>
          <a:srcRect/>
          <a:stretch/>
        </p:blipFill>
        <p:spPr>
          <a:xfrm>
            <a:off x="722476" y="1961103"/>
            <a:ext cx="1189377" cy="1685557"/>
          </a:xfrm>
          <a:prstGeom prst="rect">
            <a:avLst/>
          </a:prstGeom>
          <a:noFill/>
          <a:ln>
            <a:noFill/>
          </a:ln>
        </p:spPr>
      </p:pic>
      <p:pic>
        <p:nvPicPr>
          <p:cNvPr id="25" name="Google Shape;128;p3">
            <a:extLst>
              <a:ext uri="{FF2B5EF4-FFF2-40B4-BE49-F238E27FC236}">
                <a16:creationId xmlns:a16="http://schemas.microsoft.com/office/drawing/2014/main" id="{2974B343-CDA4-C6B2-EE59-5802D9122ED0}"/>
              </a:ext>
            </a:extLst>
          </p:cNvPr>
          <p:cNvPicPr preferRelativeResize="0"/>
          <p:nvPr/>
        </p:nvPicPr>
        <p:blipFill rotWithShape="1">
          <a:blip r:embed="rId13">
            <a:alphaModFix/>
          </a:blip>
          <a:srcRect/>
          <a:stretch/>
        </p:blipFill>
        <p:spPr>
          <a:xfrm>
            <a:off x="1883849" y="2039485"/>
            <a:ext cx="1071656" cy="1558772"/>
          </a:xfrm>
          <a:prstGeom prst="rect">
            <a:avLst/>
          </a:prstGeom>
          <a:noFill/>
          <a:ln>
            <a:noFill/>
          </a:ln>
        </p:spPr>
      </p:pic>
      <p:sp>
        <p:nvSpPr>
          <p:cNvPr id="26" name="Google Shape;129;p3">
            <a:extLst>
              <a:ext uri="{FF2B5EF4-FFF2-40B4-BE49-F238E27FC236}">
                <a16:creationId xmlns:a16="http://schemas.microsoft.com/office/drawing/2014/main" id="{E8189421-4A20-D413-D0E5-8930B587134C}"/>
              </a:ext>
            </a:extLst>
          </p:cNvPr>
          <p:cNvSpPr txBox="1"/>
          <p:nvPr/>
        </p:nvSpPr>
        <p:spPr>
          <a:xfrm>
            <a:off x="880998" y="1700931"/>
            <a:ext cx="744114"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dk1"/>
                </a:solidFill>
                <a:latin typeface="Times"/>
                <a:ea typeface="Times"/>
                <a:cs typeface="Times"/>
                <a:sym typeface="Times"/>
              </a:rPr>
              <a:t>Person</a:t>
            </a:r>
            <a:endParaRPr dirty="0"/>
          </a:p>
        </p:txBody>
      </p:sp>
      <p:sp>
        <p:nvSpPr>
          <p:cNvPr id="27" name="Google Shape;130;p3">
            <a:extLst>
              <a:ext uri="{FF2B5EF4-FFF2-40B4-BE49-F238E27FC236}">
                <a16:creationId xmlns:a16="http://schemas.microsoft.com/office/drawing/2014/main" id="{64F9D136-182C-FD52-18CB-96D864B3E62D}"/>
              </a:ext>
            </a:extLst>
          </p:cNvPr>
          <p:cNvSpPr txBox="1"/>
          <p:nvPr/>
        </p:nvSpPr>
        <p:spPr>
          <a:xfrm>
            <a:off x="2044025" y="1700931"/>
            <a:ext cx="652743"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dk1"/>
                </a:solidFill>
                <a:latin typeface="Times"/>
                <a:ea typeface="Times"/>
                <a:cs typeface="Times"/>
                <a:sym typeface="Times"/>
              </a:rPr>
              <a:t>Poses</a:t>
            </a:r>
            <a:endParaRPr dirty="0"/>
          </a:p>
        </p:txBody>
      </p:sp>
      <p:sp>
        <p:nvSpPr>
          <p:cNvPr id="28" name="Google Shape;131;p3">
            <a:extLst>
              <a:ext uri="{FF2B5EF4-FFF2-40B4-BE49-F238E27FC236}">
                <a16:creationId xmlns:a16="http://schemas.microsoft.com/office/drawing/2014/main" id="{30DCDCBC-A787-F9D0-64DB-A68D66ED5F00}"/>
              </a:ext>
            </a:extLst>
          </p:cNvPr>
          <p:cNvSpPr txBox="1"/>
          <p:nvPr/>
        </p:nvSpPr>
        <p:spPr>
          <a:xfrm>
            <a:off x="2992222" y="1723692"/>
            <a:ext cx="1166115"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dk1"/>
                </a:solidFill>
                <a:latin typeface="Times"/>
                <a:ea typeface="Times"/>
                <a:cs typeface="Times"/>
                <a:sym typeface="Times"/>
              </a:rPr>
              <a:t>Transferred</a:t>
            </a:r>
            <a:endParaRPr dirty="0"/>
          </a:p>
        </p:txBody>
      </p:sp>
      <p:sp>
        <p:nvSpPr>
          <p:cNvPr id="29" name="Google Shape;1289;p21">
            <a:extLst>
              <a:ext uri="{FF2B5EF4-FFF2-40B4-BE49-F238E27FC236}">
                <a16:creationId xmlns:a16="http://schemas.microsoft.com/office/drawing/2014/main" id="{C0525C89-C9CA-58F8-47F3-95FE6CE1230F}"/>
              </a:ext>
            </a:extLst>
          </p:cNvPr>
          <p:cNvSpPr txBox="1"/>
          <p:nvPr/>
        </p:nvSpPr>
        <p:spPr>
          <a:xfrm>
            <a:off x="1012117" y="1084753"/>
            <a:ext cx="2815120" cy="3692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b="1" dirty="0">
                <a:solidFill>
                  <a:schemeClr val="dk1"/>
                </a:solidFill>
                <a:latin typeface="Calibri"/>
                <a:ea typeface="Calibri"/>
                <a:cs typeface="Calibri"/>
                <a:sym typeface="Calibri"/>
              </a:rPr>
              <a:t>Pose transfer</a:t>
            </a:r>
          </a:p>
        </p:txBody>
      </p:sp>
    </p:spTree>
    <p:extLst>
      <p:ext uri="{BB962C8B-B14F-4D97-AF65-F5344CB8AC3E}">
        <p14:creationId xmlns:p14="http://schemas.microsoft.com/office/powerpoint/2010/main" val="16526234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87272" y="3470788"/>
            <a:ext cx="1837192" cy="1837192"/>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9" name="矩形: 圆角 8">
            <a:extLst>
              <a:ext uri="{FF2B5EF4-FFF2-40B4-BE49-F238E27FC236}">
                <a16:creationId xmlns:a16="http://schemas.microsoft.com/office/drawing/2014/main" id="{5DD09001-471E-4924-B804-5D722EE507E4}"/>
              </a:ext>
            </a:extLst>
          </p:cNvPr>
          <p:cNvSpPr/>
          <p:nvPr/>
        </p:nvSpPr>
        <p:spPr>
          <a:xfrm>
            <a:off x="-788894" y="941294"/>
            <a:ext cx="618565" cy="1120588"/>
          </a:xfrm>
          <a:prstGeom prst="roundRect">
            <a:avLst/>
          </a:prstGeom>
          <a:gradFill flip="none" rotWithShape="1">
            <a:gsLst>
              <a:gs pos="15000">
                <a:srgbClr val="FEA278"/>
              </a:gs>
              <a:gs pos="100000">
                <a:srgbClr val="D983F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1" name="矩形 20">
            <a:extLst>
              <a:ext uri="{FF2B5EF4-FFF2-40B4-BE49-F238E27FC236}">
                <a16:creationId xmlns:a16="http://schemas.microsoft.com/office/drawing/2014/main" id="{79624030-81AF-944C-7B96-CCDAE9ED6D58}"/>
              </a:ext>
            </a:extLst>
          </p:cNvPr>
          <p:cNvSpPr/>
          <p:nvPr/>
        </p:nvSpPr>
        <p:spPr>
          <a:xfrm>
            <a:off x="653845" y="515765"/>
            <a:ext cx="5339951" cy="461665"/>
          </a:xfrm>
          <a:prstGeom prst="rect">
            <a:avLst/>
          </a:prstGeom>
        </p:spPr>
        <p:txBody>
          <a:bodyPr wrap="square">
            <a:spAutoFit/>
          </a:bodyPr>
          <a:lstStyle/>
          <a:p>
            <a:r>
              <a:rPr lang="en-US" altLang="zh-CN" sz="2400" b="1" dirty="0">
                <a:solidFill>
                  <a:srgbClr val="6A4678"/>
                </a:solidFill>
                <a:latin typeface="+mj-lt"/>
              </a:rPr>
              <a:t>Applications</a:t>
            </a:r>
          </a:p>
        </p:txBody>
      </p:sp>
      <p:pic>
        <p:nvPicPr>
          <p:cNvPr id="18" name="Google Shape;1302;p22">
            <a:extLst>
              <a:ext uri="{FF2B5EF4-FFF2-40B4-BE49-F238E27FC236}">
                <a16:creationId xmlns:a16="http://schemas.microsoft.com/office/drawing/2014/main" id="{51E72128-03F7-6DD0-7287-C6589027BE37}"/>
              </a:ext>
            </a:extLst>
          </p:cNvPr>
          <p:cNvPicPr preferRelativeResize="0"/>
          <p:nvPr/>
        </p:nvPicPr>
        <p:blipFill rotWithShape="1">
          <a:blip r:embed="rId3">
            <a:alphaModFix/>
          </a:blip>
          <a:srcRect/>
          <a:stretch/>
        </p:blipFill>
        <p:spPr>
          <a:xfrm>
            <a:off x="507230" y="1485909"/>
            <a:ext cx="2030068" cy="2889706"/>
          </a:xfrm>
          <a:prstGeom prst="rect">
            <a:avLst/>
          </a:prstGeom>
          <a:noFill/>
          <a:ln>
            <a:noFill/>
          </a:ln>
        </p:spPr>
      </p:pic>
      <p:sp>
        <p:nvSpPr>
          <p:cNvPr id="23" name="Google Shape;1303;p22">
            <a:extLst>
              <a:ext uri="{FF2B5EF4-FFF2-40B4-BE49-F238E27FC236}">
                <a16:creationId xmlns:a16="http://schemas.microsoft.com/office/drawing/2014/main" id="{E9F7918E-C15E-86D1-49ED-50D5285B9518}"/>
              </a:ext>
            </a:extLst>
          </p:cNvPr>
          <p:cNvSpPr txBox="1"/>
          <p:nvPr/>
        </p:nvSpPr>
        <p:spPr>
          <a:xfrm>
            <a:off x="567121" y="4381607"/>
            <a:ext cx="534908"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Input</a:t>
            </a:r>
            <a:endParaRPr sz="1100" dirty="0"/>
          </a:p>
        </p:txBody>
      </p:sp>
      <p:sp>
        <p:nvSpPr>
          <p:cNvPr id="24" name="Google Shape;1304;p22">
            <a:extLst>
              <a:ext uri="{FF2B5EF4-FFF2-40B4-BE49-F238E27FC236}">
                <a16:creationId xmlns:a16="http://schemas.microsoft.com/office/drawing/2014/main" id="{C1DD1930-EFCD-327C-A2D6-8F50D8E7F0DE}"/>
              </a:ext>
            </a:extLst>
          </p:cNvPr>
          <p:cNvSpPr txBox="1"/>
          <p:nvPr/>
        </p:nvSpPr>
        <p:spPr>
          <a:xfrm>
            <a:off x="1209071" y="4380636"/>
            <a:ext cx="632408"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Texture</a:t>
            </a:r>
            <a:endParaRPr sz="1100" dirty="0"/>
          </a:p>
        </p:txBody>
      </p:sp>
      <p:sp>
        <p:nvSpPr>
          <p:cNvPr id="25" name="Google Shape;1305;p22">
            <a:extLst>
              <a:ext uri="{FF2B5EF4-FFF2-40B4-BE49-F238E27FC236}">
                <a16:creationId xmlns:a16="http://schemas.microsoft.com/office/drawing/2014/main" id="{2A0485B0-9A6C-169F-7B1D-66052EADD4F9}"/>
              </a:ext>
            </a:extLst>
          </p:cNvPr>
          <p:cNvSpPr txBox="1"/>
          <p:nvPr/>
        </p:nvSpPr>
        <p:spPr>
          <a:xfrm>
            <a:off x="1766203" y="4380634"/>
            <a:ext cx="844017"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Transferred</a:t>
            </a:r>
            <a:endParaRPr sz="1100" dirty="0"/>
          </a:p>
        </p:txBody>
      </p:sp>
      <p:sp>
        <p:nvSpPr>
          <p:cNvPr id="26" name="Google Shape;1306;p22">
            <a:extLst>
              <a:ext uri="{FF2B5EF4-FFF2-40B4-BE49-F238E27FC236}">
                <a16:creationId xmlns:a16="http://schemas.microsoft.com/office/drawing/2014/main" id="{6E509248-0B6A-DA1E-9A45-DD514D928EE4}"/>
              </a:ext>
            </a:extLst>
          </p:cNvPr>
          <p:cNvSpPr txBox="1"/>
          <p:nvPr/>
        </p:nvSpPr>
        <p:spPr>
          <a:xfrm>
            <a:off x="719689" y="1128904"/>
            <a:ext cx="1846477"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b="1" dirty="0">
                <a:solidFill>
                  <a:schemeClr val="dk1"/>
                </a:solidFill>
                <a:latin typeface="Calibri"/>
                <a:ea typeface="Calibri"/>
                <a:cs typeface="Calibri"/>
                <a:sym typeface="Calibri"/>
              </a:rPr>
              <a:t>Texture Transfer</a:t>
            </a:r>
            <a:endParaRPr dirty="0"/>
          </a:p>
        </p:txBody>
      </p:sp>
      <p:pic>
        <p:nvPicPr>
          <p:cNvPr id="28" name="Google Shape;1308;p22">
            <a:extLst>
              <a:ext uri="{FF2B5EF4-FFF2-40B4-BE49-F238E27FC236}">
                <a16:creationId xmlns:a16="http://schemas.microsoft.com/office/drawing/2014/main" id="{1ACC903E-167D-4AFB-5260-A6662C741E68}"/>
              </a:ext>
            </a:extLst>
          </p:cNvPr>
          <p:cNvPicPr preferRelativeResize="0"/>
          <p:nvPr/>
        </p:nvPicPr>
        <p:blipFill rotWithShape="1">
          <a:blip r:embed="rId4">
            <a:alphaModFix/>
          </a:blip>
          <a:srcRect/>
          <a:stretch/>
        </p:blipFill>
        <p:spPr>
          <a:xfrm>
            <a:off x="2574613" y="1485829"/>
            <a:ext cx="2036680" cy="2889706"/>
          </a:xfrm>
          <a:prstGeom prst="rect">
            <a:avLst/>
          </a:prstGeom>
          <a:noFill/>
          <a:ln>
            <a:noFill/>
          </a:ln>
        </p:spPr>
      </p:pic>
      <p:sp>
        <p:nvSpPr>
          <p:cNvPr id="29" name="Google Shape;1309;p22">
            <a:extLst>
              <a:ext uri="{FF2B5EF4-FFF2-40B4-BE49-F238E27FC236}">
                <a16:creationId xmlns:a16="http://schemas.microsoft.com/office/drawing/2014/main" id="{A7DA1777-667D-56A6-CC62-8573C7302C43}"/>
              </a:ext>
            </a:extLst>
          </p:cNvPr>
          <p:cNvSpPr txBox="1"/>
          <p:nvPr/>
        </p:nvSpPr>
        <p:spPr>
          <a:xfrm>
            <a:off x="2639942" y="4381608"/>
            <a:ext cx="496418"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Input</a:t>
            </a:r>
            <a:endParaRPr sz="1100" dirty="0"/>
          </a:p>
        </p:txBody>
      </p:sp>
      <p:sp>
        <p:nvSpPr>
          <p:cNvPr id="30" name="Google Shape;1310;p22">
            <a:extLst>
              <a:ext uri="{FF2B5EF4-FFF2-40B4-BE49-F238E27FC236}">
                <a16:creationId xmlns:a16="http://schemas.microsoft.com/office/drawing/2014/main" id="{C9C22FBF-1139-E70F-17AE-B959DDFC6DCD}"/>
              </a:ext>
            </a:extLst>
          </p:cNvPr>
          <p:cNvSpPr txBox="1"/>
          <p:nvPr/>
        </p:nvSpPr>
        <p:spPr>
          <a:xfrm>
            <a:off x="3365068" y="4381608"/>
            <a:ext cx="587622"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Shape</a:t>
            </a:r>
            <a:endParaRPr sz="1100" dirty="0"/>
          </a:p>
        </p:txBody>
      </p:sp>
      <p:sp>
        <p:nvSpPr>
          <p:cNvPr id="31" name="Google Shape;1311;p22">
            <a:extLst>
              <a:ext uri="{FF2B5EF4-FFF2-40B4-BE49-F238E27FC236}">
                <a16:creationId xmlns:a16="http://schemas.microsoft.com/office/drawing/2014/main" id="{572A06A9-2054-12EA-5CE5-9C27514E5C50}"/>
              </a:ext>
            </a:extLst>
          </p:cNvPr>
          <p:cNvSpPr txBox="1"/>
          <p:nvPr/>
        </p:nvSpPr>
        <p:spPr>
          <a:xfrm>
            <a:off x="3855933" y="4382580"/>
            <a:ext cx="755360"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Reshaped</a:t>
            </a:r>
            <a:endParaRPr sz="1100" dirty="0"/>
          </a:p>
        </p:txBody>
      </p:sp>
      <p:sp>
        <p:nvSpPr>
          <p:cNvPr id="32" name="Google Shape;1312;p22">
            <a:extLst>
              <a:ext uri="{FF2B5EF4-FFF2-40B4-BE49-F238E27FC236}">
                <a16:creationId xmlns:a16="http://schemas.microsoft.com/office/drawing/2014/main" id="{C8DBFE2B-6716-F464-544B-89A31F1AA90B}"/>
              </a:ext>
            </a:extLst>
          </p:cNvPr>
          <p:cNvSpPr txBox="1"/>
          <p:nvPr/>
        </p:nvSpPr>
        <p:spPr>
          <a:xfrm>
            <a:off x="2973109" y="1141752"/>
            <a:ext cx="1209588" cy="34359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b="1" dirty="0">
                <a:solidFill>
                  <a:schemeClr val="dk1"/>
                </a:solidFill>
                <a:latin typeface="Calibri"/>
                <a:ea typeface="Calibri"/>
                <a:cs typeface="Calibri"/>
                <a:sym typeface="Calibri"/>
              </a:rPr>
              <a:t>Reshaping</a:t>
            </a:r>
            <a:endParaRPr dirty="0"/>
          </a:p>
        </p:txBody>
      </p:sp>
      <p:pic>
        <p:nvPicPr>
          <p:cNvPr id="35" name="Google Shape;1318;p23">
            <a:extLst>
              <a:ext uri="{FF2B5EF4-FFF2-40B4-BE49-F238E27FC236}">
                <a16:creationId xmlns:a16="http://schemas.microsoft.com/office/drawing/2014/main" id="{D9124DE1-2CE8-1F01-1292-642187D2E1A2}"/>
              </a:ext>
            </a:extLst>
          </p:cNvPr>
          <p:cNvPicPr preferRelativeResize="0"/>
          <p:nvPr/>
        </p:nvPicPr>
        <p:blipFill rotWithShape="1">
          <a:blip r:embed="rId5">
            <a:alphaModFix/>
          </a:blip>
          <a:srcRect/>
          <a:stretch/>
        </p:blipFill>
        <p:spPr>
          <a:xfrm>
            <a:off x="4551752" y="1488351"/>
            <a:ext cx="2062167" cy="2912474"/>
          </a:xfrm>
          <a:prstGeom prst="rect">
            <a:avLst/>
          </a:prstGeom>
          <a:noFill/>
          <a:ln>
            <a:noFill/>
          </a:ln>
        </p:spPr>
      </p:pic>
      <p:sp>
        <p:nvSpPr>
          <p:cNvPr id="38" name="Google Shape;1319;p23">
            <a:extLst>
              <a:ext uri="{FF2B5EF4-FFF2-40B4-BE49-F238E27FC236}">
                <a16:creationId xmlns:a16="http://schemas.microsoft.com/office/drawing/2014/main" id="{93F8DDB3-5795-8769-3DB3-D91CA12CEEF1}"/>
              </a:ext>
            </a:extLst>
          </p:cNvPr>
          <p:cNvSpPr txBox="1"/>
          <p:nvPr/>
        </p:nvSpPr>
        <p:spPr>
          <a:xfrm>
            <a:off x="4630837" y="4366165"/>
            <a:ext cx="533613"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Input</a:t>
            </a:r>
            <a:endParaRPr sz="1100" dirty="0"/>
          </a:p>
        </p:txBody>
      </p:sp>
      <p:sp>
        <p:nvSpPr>
          <p:cNvPr id="40" name="Google Shape;1320;p23">
            <a:extLst>
              <a:ext uri="{FF2B5EF4-FFF2-40B4-BE49-F238E27FC236}">
                <a16:creationId xmlns:a16="http://schemas.microsoft.com/office/drawing/2014/main" id="{14DF7BB9-799C-6229-67AA-6692AEA2CCBF}"/>
              </a:ext>
            </a:extLst>
          </p:cNvPr>
          <p:cNvSpPr txBox="1"/>
          <p:nvPr/>
        </p:nvSpPr>
        <p:spPr>
          <a:xfrm>
            <a:off x="5194206" y="4381607"/>
            <a:ext cx="674542"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Masked</a:t>
            </a:r>
            <a:endParaRPr sz="1100" dirty="0"/>
          </a:p>
        </p:txBody>
      </p:sp>
      <p:sp>
        <p:nvSpPr>
          <p:cNvPr id="41" name="Google Shape;1321;p23">
            <a:extLst>
              <a:ext uri="{FF2B5EF4-FFF2-40B4-BE49-F238E27FC236}">
                <a16:creationId xmlns:a16="http://schemas.microsoft.com/office/drawing/2014/main" id="{02C330B3-0EEE-2072-E2B8-8A7388D5C26D}"/>
              </a:ext>
            </a:extLst>
          </p:cNvPr>
          <p:cNvSpPr txBox="1"/>
          <p:nvPr/>
        </p:nvSpPr>
        <p:spPr>
          <a:xfrm>
            <a:off x="5823161" y="4366164"/>
            <a:ext cx="742624"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Removed</a:t>
            </a:r>
            <a:endParaRPr sz="1100" dirty="0"/>
          </a:p>
        </p:txBody>
      </p:sp>
      <p:sp>
        <p:nvSpPr>
          <p:cNvPr id="43" name="Google Shape;1322;p23">
            <a:extLst>
              <a:ext uri="{FF2B5EF4-FFF2-40B4-BE49-F238E27FC236}">
                <a16:creationId xmlns:a16="http://schemas.microsoft.com/office/drawing/2014/main" id="{6411DF64-CF00-F656-23AC-580BDB1983B3}"/>
              </a:ext>
            </a:extLst>
          </p:cNvPr>
          <p:cNvSpPr txBox="1"/>
          <p:nvPr/>
        </p:nvSpPr>
        <p:spPr>
          <a:xfrm>
            <a:off x="4678366" y="1128904"/>
            <a:ext cx="1920503"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Calibri"/>
                <a:ea typeface="Calibri"/>
                <a:cs typeface="Calibri"/>
                <a:sym typeface="Calibri"/>
              </a:rPr>
              <a:t>Content Removal</a:t>
            </a:r>
            <a:endParaRPr dirty="0"/>
          </a:p>
        </p:txBody>
      </p:sp>
      <p:pic>
        <p:nvPicPr>
          <p:cNvPr id="45" name="Google Shape;1324;p23">
            <a:extLst>
              <a:ext uri="{FF2B5EF4-FFF2-40B4-BE49-F238E27FC236}">
                <a16:creationId xmlns:a16="http://schemas.microsoft.com/office/drawing/2014/main" id="{FED25A9A-0A56-64AB-6094-C97F2170D433}"/>
              </a:ext>
            </a:extLst>
          </p:cNvPr>
          <p:cNvPicPr preferRelativeResize="0"/>
          <p:nvPr/>
        </p:nvPicPr>
        <p:blipFill rotWithShape="1">
          <a:blip r:embed="rId6">
            <a:alphaModFix/>
          </a:blip>
          <a:srcRect/>
          <a:stretch/>
        </p:blipFill>
        <p:spPr>
          <a:xfrm>
            <a:off x="6531426" y="1477386"/>
            <a:ext cx="2019943" cy="2912475"/>
          </a:xfrm>
          <a:prstGeom prst="rect">
            <a:avLst/>
          </a:prstGeom>
          <a:noFill/>
          <a:ln>
            <a:noFill/>
          </a:ln>
        </p:spPr>
      </p:pic>
      <p:sp>
        <p:nvSpPr>
          <p:cNvPr id="46" name="Google Shape;1325;p23">
            <a:extLst>
              <a:ext uri="{FF2B5EF4-FFF2-40B4-BE49-F238E27FC236}">
                <a16:creationId xmlns:a16="http://schemas.microsoft.com/office/drawing/2014/main" id="{D7EDCA94-14DC-E671-177E-1315062DB651}"/>
              </a:ext>
            </a:extLst>
          </p:cNvPr>
          <p:cNvSpPr txBox="1"/>
          <p:nvPr/>
        </p:nvSpPr>
        <p:spPr>
          <a:xfrm>
            <a:off x="6618455" y="4376272"/>
            <a:ext cx="496418"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Input</a:t>
            </a:r>
            <a:endParaRPr sz="1100" dirty="0"/>
          </a:p>
        </p:txBody>
      </p:sp>
      <p:sp>
        <p:nvSpPr>
          <p:cNvPr id="47" name="Google Shape;1326;p23">
            <a:extLst>
              <a:ext uri="{FF2B5EF4-FFF2-40B4-BE49-F238E27FC236}">
                <a16:creationId xmlns:a16="http://schemas.microsoft.com/office/drawing/2014/main" id="{9BF2C28E-D937-61E0-1C6F-4192A91EB9CF}"/>
              </a:ext>
            </a:extLst>
          </p:cNvPr>
          <p:cNvSpPr txBox="1"/>
          <p:nvPr/>
        </p:nvSpPr>
        <p:spPr>
          <a:xfrm>
            <a:off x="7275459" y="4393296"/>
            <a:ext cx="516699"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zh-CN" sz="1100" dirty="0">
                <a:solidFill>
                  <a:schemeClr val="dk1"/>
                </a:solidFill>
                <a:latin typeface="Times"/>
                <a:ea typeface="Times"/>
                <a:cs typeface="Times"/>
                <a:sym typeface="Times"/>
              </a:rPr>
              <a:t>C&amp;V</a:t>
            </a:r>
            <a:endParaRPr sz="1100" dirty="0"/>
          </a:p>
        </p:txBody>
      </p:sp>
      <p:sp>
        <p:nvSpPr>
          <p:cNvPr id="48" name="Google Shape;1327;p23">
            <a:extLst>
              <a:ext uri="{FF2B5EF4-FFF2-40B4-BE49-F238E27FC236}">
                <a16:creationId xmlns:a16="http://schemas.microsoft.com/office/drawing/2014/main" id="{8D70A4D4-3D4C-6A7E-40BE-1879FDF3640D}"/>
              </a:ext>
            </a:extLst>
          </p:cNvPr>
          <p:cNvSpPr txBox="1"/>
          <p:nvPr/>
        </p:nvSpPr>
        <p:spPr>
          <a:xfrm>
            <a:off x="7867323" y="4386015"/>
            <a:ext cx="643725"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latin typeface="Times"/>
                <a:ea typeface="Times"/>
                <a:cs typeface="Times"/>
                <a:sym typeface="Times"/>
              </a:rPr>
              <a:t>Inserted</a:t>
            </a:r>
            <a:endParaRPr sz="1100" dirty="0"/>
          </a:p>
        </p:txBody>
      </p:sp>
      <p:sp>
        <p:nvSpPr>
          <p:cNvPr id="49" name="Google Shape;1328;p23">
            <a:extLst>
              <a:ext uri="{FF2B5EF4-FFF2-40B4-BE49-F238E27FC236}">
                <a16:creationId xmlns:a16="http://schemas.microsoft.com/office/drawing/2014/main" id="{CC7985B6-3BE6-8F05-7F4F-79E53E138384}"/>
              </a:ext>
            </a:extLst>
          </p:cNvPr>
          <p:cNvSpPr txBox="1"/>
          <p:nvPr/>
        </p:nvSpPr>
        <p:spPr>
          <a:xfrm>
            <a:off x="6760125" y="1141753"/>
            <a:ext cx="1554100" cy="34359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Calibri"/>
                <a:ea typeface="Calibri"/>
                <a:cs typeface="Calibri"/>
                <a:sym typeface="Calibri"/>
              </a:rPr>
              <a:t>Print Insertion</a:t>
            </a:r>
            <a:endParaRPr dirty="0"/>
          </a:p>
        </p:txBody>
      </p:sp>
      <p:pic>
        <p:nvPicPr>
          <p:cNvPr id="51" name="图片 50">
            <a:extLst>
              <a:ext uri="{FF2B5EF4-FFF2-40B4-BE49-F238E27FC236}">
                <a16:creationId xmlns:a16="http://schemas.microsoft.com/office/drawing/2014/main" id="{C355CE42-0285-7115-67B4-7473019BFE9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33239" y="-166978"/>
            <a:ext cx="1365486" cy="1365486"/>
          </a:xfrm>
          <a:prstGeom prst="rect">
            <a:avLst/>
          </a:prstGeom>
        </p:spPr>
      </p:pic>
      <p:sp>
        <p:nvSpPr>
          <p:cNvPr id="3" name="椭圆 2">
            <a:extLst>
              <a:ext uri="{FF2B5EF4-FFF2-40B4-BE49-F238E27FC236}">
                <a16:creationId xmlns:a16="http://schemas.microsoft.com/office/drawing/2014/main" id="{E7E6F9D5-DE1C-81C2-DB5D-24FC558B2D9E}"/>
              </a:ext>
            </a:extLst>
          </p:cNvPr>
          <p:cNvSpPr/>
          <p:nvPr/>
        </p:nvSpPr>
        <p:spPr>
          <a:xfrm>
            <a:off x="1009119" y="-1328829"/>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4" name="椭圆 3">
            <a:extLst>
              <a:ext uri="{FF2B5EF4-FFF2-40B4-BE49-F238E27FC236}">
                <a16:creationId xmlns:a16="http://schemas.microsoft.com/office/drawing/2014/main" id="{3409A4AA-3CC0-BB88-D90E-12FC4F2E1B03}"/>
              </a:ext>
            </a:extLst>
          </p:cNvPr>
          <p:cNvSpPr/>
          <p:nvPr/>
        </p:nvSpPr>
        <p:spPr>
          <a:xfrm>
            <a:off x="6760125" y="-619113"/>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5" name="图片 4">
            <a:extLst>
              <a:ext uri="{FF2B5EF4-FFF2-40B4-BE49-F238E27FC236}">
                <a16:creationId xmlns:a16="http://schemas.microsoft.com/office/drawing/2014/main" id="{7F1DFF8F-781B-9C39-2FC5-B375BACC642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38486" y="4239619"/>
            <a:ext cx="776229" cy="776229"/>
          </a:xfrm>
          <a:prstGeom prst="rect">
            <a:avLst/>
          </a:prstGeom>
        </p:spPr>
      </p:pic>
    </p:spTree>
    <p:extLst>
      <p:ext uri="{BB962C8B-B14F-4D97-AF65-F5344CB8AC3E}">
        <p14:creationId xmlns:p14="http://schemas.microsoft.com/office/powerpoint/2010/main" val="17522913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文本框 17">
            <a:extLst>
              <a:ext uri="{FF2B5EF4-FFF2-40B4-BE49-F238E27FC236}">
                <a16:creationId xmlns:a16="http://schemas.microsoft.com/office/drawing/2014/main" id="{2D833CA0-5F57-466B-8AEA-2915A68BAF80}"/>
              </a:ext>
            </a:extLst>
          </p:cNvPr>
          <p:cNvSpPr txBox="1"/>
          <p:nvPr/>
        </p:nvSpPr>
        <p:spPr>
          <a:xfrm>
            <a:off x="653845" y="1411380"/>
            <a:ext cx="5584685" cy="830997"/>
          </a:xfrm>
          <a:prstGeom prst="rect">
            <a:avLst/>
          </a:prstGeom>
          <a:noFill/>
        </p:spPr>
        <p:txBody>
          <a:bodyPr wrap="square">
            <a:spAutoFit/>
          </a:bodyPr>
          <a:lstStyle/>
          <a:p>
            <a:r>
              <a:rPr lang="en-US" altLang="zh-CN" sz="2400" b="1" dirty="0" err="1">
                <a:solidFill>
                  <a:srgbClr val="6A4678"/>
                </a:solidFill>
                <a:latin typeface="+mj-lt"/>
              </a:rPr>
              <a:t>ClothFlow</a:t>
            </a:r>
            <a:r>
              <a:rPr lang="en-US" altLang="zh-CN" sz="2400" b="1" dirty="0">
                <a:solidFill>
                  <a:srgbClr val="6A4678"/>
                </a:solidFill>
                <a:latin typeface="+mj-lt"/>
              </a:rPr>
              <a:t>: A Flow-Based Model for Clothed Person Generation</a:t>
            </a:r>
          </a:p>
        </p:txBody>
      </p:sp>
      <p:pic>
        <p:nvPicPr>
          <p:cNvPr id="7" name="图片 6">
            <a:extLst>
              <a:ext uri="{FF2B5EF4-FFF2-40B4-BE49-F238E27FC236}">
                <a16:creationId xmlns:a16="http://schemas.microsoft.com/office/drawing/2014/main" id="{55D8C73D-2124-4DC5-A607-0B42A61B8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9550" y="840815"/>
            <a:ext cx="3854450" cy="3854450"/>
          </a:xfrm>
          <a:prstGeom prst="rect">
            <a:avLst/>
          </a:prstGeom>
        </p:spPr>
      </p:pic>
      <p:sp>
        <p:nvSpPr>
          <p:cNvPr id="17" name="椭圆 16">
            <a:extLst>
              <a:ext uri="{FF2B5EF4-FFF2-40B4-BE49-F238E27FC236}">
                <a16:creationId xmlns:a16="http://schemas.microsoft.com/office/drawing/2014/main" id="{47DB5975-98E5-4425-A438-176E2C6DBFD2}"/>
              </a:ext>
            </a:extLst>
          </p:cNvPr>
          <p:cNvSpPr/>
          <p:nvPr/>
        </p:nvSpPr>
        <p:spPr>
          <a:xfrm>
            <a:off x="978346" y="229160"/>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96375" y="3050799"/>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5116975" y="771577"/>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028" name="Picture 4">
            <a:extLst>
              <a:ext uri="{FF2B5EF4-FFF2-40B4-BE49-F238E27FC236}">
                <a16:creationId xmlns:a16="http://schemas.microsoft.com/office/drawing/2014/main" id="{A01EBDC0-C817-4599-B13B-08ED82705C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346" y="2469297"/>
            <a:ext cx="4855654" cy="1965223"/>
          </a:xfrm>
          <a:prstGeom prst="rect">
            <a:avLst/>
          </a:prstGeom>
          <a:noFill/>
          <a:extLst>
            <a:ext uri="{909E8E84-426E-40DD-AFC4-6F175D3DCCD1}">
              <a14:hiddenFill xmlns:a14="http://schemas.microsoft.com/office/drawing/2010/main">
                <a:solidFill>
                  <a:srgbClr val="FFFFFF"/>
                </a:solidFill>
              </a14:hiddenFill>
            </a:ext>
          </a:extLst>
        </p:spPr>
      </p:pic>
      <p:grpSp>
        <p:nvGrpSpPr>
          <p:cNvPr id="3" name="组合 2">
            <a:extLst>
              <a:ext uri="{FF2B5EF4-FFF2-40B4-BE49-F238E27FC236}">
                <a16:creationId xmlns:a16="http://schemas.microsoft.com/office/drawing/2014/main" id="{5938F128-5C19-8A63-1032-B6068DE4DFFC}"/>
              </a:ext>
            </a:extLst>
          </p:cNvPr>
          <p:cNvGrpSpPr/>
          <p:nvPr/>
        </p:nvGrpSpPr>
        <p:grpSpPr>
          <a:xfrm>
            <a:off x="-1586354" y="958694"/>
            <a:ext cx="1251057" cy="1251057"/>
            <a:chOff x="-56796" y="-1097053"/>
            <a:chExt cx="5143500" cy="5143500"/>
          </a:xfrm>
        </p:grpSpPr>
        <p:pic>
          <p:nvPicPr>
            <p:cNvPr id="4" name="图片 3">
              <a:extLst>
                <a:ext uri="{FF2B5EF4-FFF2-40B4-BE49-F238E27FC236}">
                  <a16:creationId xmlns:a16="http://schemas.microsoft.com/office/drawing/2014/main" id="{42ADCB17-5713-C9F7-2FD3-416C3DFD16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796" y="-1097053"/>
              <a:ext cx="5143500" cy="5143500"/>
            </a:xfrm>
            <a:prstGeom prst="rect">
              <a:avLst/>
            </a:prstGeom>
          </p:spPr>
        </p:pic>
        <p:sp>
          <p:nvSpPr>
            <p:cNvPr id="5" name="文本框 4"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14C6A4AA-0A8B-FE8C-9CD6-554B25DE73B2}"/>
                </a:ext>
              </a:extLst>
            </p:cNvPr>
            <p:cNvSpPr txBox="1"/>
            <p:nvPr/>
          </p:nvSpPr>
          <p:spPr>
            <a:xfrm rot="20547825">
              <a:off x="2356904" y="301331"/>
              <a:ext cx="2668315" cy="632683"/>
            </a:xfrm>
            <a:prstGeom prst="rect">
              <a:avLst/>
            </a:prstGeom>
            <a:noFill/>
          </p:spPr>
          <p:txBody>
            <a:bodyPr wrap="square" rtlCol="0">
              <a:spAutoFit/>
            </a:bodyPr>
            <a:lstStyle/>
            <a:p>
              <a:pPr algn="ctr"/>
              <a:r>
                <a:rPr lang="en-US" altLang="zh-CN" sz="400" b="1" dirty="0" err="1">
                  <a:solidFill>
                    <a:schemeClr val="bg1"/>
                  </a:solidFill>
                  <a:latin typeface="+mj-lt"/>
                  <a:ea typeface="+mj-ea"/>
                </a:rPr>
                <a:t>ClothFlow</a:t>
              </a:r>
              <a:endParaRPr lang="en-US" altLang="zh-CN" sz="400" b="1" dirty="0">
                <a:solidFill>
                  <a:schemeClr val="bg1"/>
                </a:solidFill>
                <a:latin typeface="+mj-lt"/>
                <a:ea typeface="+mj-ea"/>
              </a:endParaRPr>
            </a:p>
          </p:txBody>
        </p:sp>
      </p:grpSp>
    </p:spTree>
    <p:extLst>
      <p:ext uri="{BB962C8B-B14F-4D97-AF65-F5344CB8AC3E}">
        <p14:creationId xmlns:p14="http://schemas.microsoft.com/office/powerpoint/2010/main" val="18461158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39D325A-0574-0513-9B74-49E2D11C7076}"/>
              </a:ext>
            </a:extLst>
          </p:cNvPr>
          <p:cNvPicPr>
            <a:picLocks noChangeAspect="1"/>
          </p:cNvPicPr>
          <p:nvPr/>
        </p:nvPicPr>
        <p:blipFill rotWithShape="1">
          <a:blip r:embed="rId4">
            <a:extLst>
              <a:ext uri="{28A0092B-C50C-407E-A947-70E740481C1C}">
                <a14:useLocalDpi xmlns:a14="http://schemas.microsoft.com/office/drawing/2010/main" val="0"/>
              </a:ext>
            </a:extLst>
          </a:blip>
          <a:srcRect l="32687" t="25903" r="26561"/>
          <a:stretch/>
        </p:blipFill>
        <p:spPr>
          <a:xfrm>
            <a:off x="9167771" y="3435018"/>
            <a:ext cx="457888" cy="802506"/>
          </a:xfrm>
          <a:prstGeom prst="rect">
            <a:avLst/>
          </a:prstGeom>
        </p:spPr>
      </p:pic>
      <p:sp>
        <p:nvSpPr>
          <p:cNvPr id="21" name="椭圆 20">
            <a:extLst>
              <a:ext uri="{FF2B5EF4-FFF2-40B4-BE49-F238E27FC236}">
                <a16:creationId xmlns:a16="http://schemas.microsoft.com/office/drawing/2014/main" id="{A63A6C17-6B67-42A5-8A73-0704FA46D71E}"/>
              </a:ext>
            </a:extLst>
          </p:cNvPr>
          <p:cNvSpPr/>
          <p:nvPr/>
        </p:nvSpPr>
        <p:spPr>
          <a:xfrm>
            <a:off x="-576006" y="5747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3" name="椭圆 12">
            <a:extLst>
              <a:ext uri="{FF2B5EF4-FFF2-40B4-BE49-F238E27FC236}">
                <a16:creationId xmlns:a16="http://schemas.microsoft.com/office/drawing/2014/main" id="{120CB156-88D7-4EDC-B057-9992E1592DCD}"/>
              </a:ext>
            </a:extLst>
          </p:cNvPr>
          <p:cNvSpPr/>
          <p:nvPr/>
        </p:nvSpPr>
        <p:spPr>
          <a:xfrm>
            <a:off x="7430730" y="2576871"/>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7" name="矩形: 圆角 6">
            <a:extLst>
              <a:ext uri="{FF2B5EF4-FFF2-40B4-BE49-F238E27FC236}">
                <a16:creationId xmlns:a16="http://schemas.microsoft.com/office/drawing/2014/main" id="{DC295ABE-D09A-4528-AC74-2A4FF8515717}"/>
              </a:ext>
            </a:extLst>
          </p:cNvPr>
          <p:cNvSpPr/>
          <p:nvPr/>
        </p:nvSpPr>
        <p:spPr>
          <a:xfrm>
            <a:off x="285632" y="914400"/>
            <a:ext cx="8572736" cy="3314700"/>
          </a:xfrm>
          <a:prstGeom prst="roundRect">
            <a:avLst>
              <a:gd name="adj" fmla="val 1117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9" name="图片 8">
            <a:extLst>
              <a:ext uri="{FF2B5EF4-FFF2-40B4-BE49-F238E27FC236}">
                <a16:creationId xmlns:a16="http://schemas.microsoft.com/office/drawing/2014/main" id="{6C52696E-70AF-4137-B8ED-877DA770F6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659" y="0"/>
            <a:ext cx="5424785" cy="5143500"/>
          </a:xfrm>
          <a:prstGeom prst="rect">
            <a:avLst/>
          </a:prstGeom>
        </p:spPr>
      </p:pic>
      <p:sp>
        <p:nvSpPr>
          <p:cNvPr id="10" name="PA_矩形 8">
            <a:extLst>
              <a:ext uri="{FF2B5EF4-FFF2-40B4-BE49-F238E27FC236}">
                <a16:creationId xmlns:a16="http://schemas.microsoft.com/office/drawing/2014/main" id="{E0C34E79-3287-451E-86CC-F4ADCC5B5608}"/>
              </a:ext>
            </a:extLst>
          </p:cNvPr>
          <p:cNvSpPr/>
          <p:nvPr>
            <p:custDataLst>
              <p:tags r:id="rId1"/>
            </p:custDataLst>
          </p:nvPr>
        </p:nvSpPr>
        <p:spPr>
          <a:xfrm>
            <a:off x="4637135" y="1275748"/>
            <a:ext cx="3207169" cy="646331"/>
          </a:xfrm>
          <a:prstGeom prst="rect">
            <a:avLst/>
          </a:prstGeom>
        </p:spPr>
        <p:txBody>
          <a:bodyPr wrap="square">
            <a:spAutoFit/>
          </a:bodyPr>
          <a:lstStyle/>
          <a:p>
            <a:pPr defTabSz="685800"/>
            <a:r>
              <a:rPr lang="en-US" altLang="zh-CN" sz="3600" b="1" kern="0" dirty="0">
                <a:solidFill>
                  <a:srgbClr val="393663"/>
                </a:solidFill>
                <a:latin typeface="+mj-lt"/>
                <a:ea typeface="微软雅黑"/>
              </a:rPr>
              <a:t>Introduction</a:t>
            </a:r>
          </a:p>
        </p:txBody>
      </p:sp>
      <p:sp>
        <p:nvSpPr>
          <p:cNvPr id="12" name="矩形 11">
            <a:extLst>
              <a:ext uri="{FF2B5EF4-FFF2-40B4-BE49-F238E27FC236}">
                <a16:creationId xmlns:a16="http://schemas.microsoft.com/office/drawing/2014/main" id="{C195B90A-8F34-4A9D-88E1-6ADF05AC0E7A}"/>
              </a:ext>
            </a:extLst>
          </p:cNvPr>
          <p:cNvSpPr/>
          <p:nvPr/>
        </p:nvSpPr>
        <p:spPr>
          <a:xfrm>
            <a:off x="4662168" y="2916454"/>
            <a:ext cx="3866694" cy="792781"/>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It is desirable to intuitively control the synthesized human images for layman users. </a:t>
            </a:r>
          </a:p>
        </p:txBody>
      </p:sp>
      <p:sp>
        <p:nvSpPr>
          <p:cNvPr id="15" name="!!r-rect">
            <a:extLst>
              <a:ext uri="{FF2B5EF4-FFF2-40B4-BE49-F238E27FC236}">
                <a16:creationId xmlns:a16="http://schemas.microsoft.com/office/drawing/2014/main" id="{7702BF9A-29D8-4D61-8BF0-71B8303584CF}"/>
              </a:ext>
            </a:extLst>
          </p:cNvPr>
          <p:cNvSpPr/>
          <p:nvPr/>
        </p:nvSpPr>
        <p:spPr>
          <a:xfrm>
            <a:off x="4697903" y="2190148"/>
            <a:ext cx="1690990"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rPr>
              <a:t>What it is?</a:t>
            </a:r>
            <a:endParaRPr kumimoji="0" lang="zh-CN" altLang="en-US"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sp>
        <p:nvSpPr>
          <p:cNvPr id="17" name="文本框 16"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D6C88F8C-3BAD-4061-8581-9BC14169E0A1}"/>
              </a:ext>
            </a:extLst>
          </p:cNvPr>
          <p:cNvSpPr txBox="1"/>
          <p:nvPr/>
        </p:nvSpPr>
        <p:spPr>
          <a:xfrm>
            <a:off x="5224105" y="270233"/>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Introduction</a:t>
            </a:r>
          </a:p>
        </p:txBody>
      </p:sp>
      <p:sp>
        <p:nvSpPr>
          <p:cNvPr id="18" name="文本框 17"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96E69D8E-A403-4B5A-9FBA-2C9DF7650AEB}"/>
              </a:ext>
            </a:extLst>
          </p:cNvPr>
          <p:cNvSpPr txBox="1"/>
          <p:nvPr/>
        </p:nvSpPr>
        <p:spPr>
          <a:xfrm>
            <a:off x="6487016" y="270234"/>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History</a:t>
            </a:r>
          </a:p>
        </p:txBody>
      </p:sp>
      <p:sp>
        <p:nvSpPr>
          <p:cNvPr id="20" name="文本框 19"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43AA8F9C-AB2B-4D68-A9AF-74C782E61998}"/>
              </a:ext>
            </a:extLst>
          </p:cNvPr>
          <p:cNvSpPr txBox="1"/>
          <p:nvPr/>
        </p:nvSpPr>
        <p:spPr>
          <a:xfrm>
            <a:off x="7749927" y="275647"/>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Significance</a:t>
            </a:r>
          </a:p>
        </p:txBody>
      </p:sp>
      <p:sp>
        <p:nvSpPr>
          <p:cNvPr id="22" name="椭圆 21">
            <a:extLst>
              <a:ext uri="{FF2B5EF4-FFF2-40B4-BE49-F238E27FC236}">
                <a16:creationId xmlns:a16="http://schemas.microsoft.com/office/drawing/2014/main" id="{3216D448-86E8-4EF8-A612-D66E81D5BB7D}"/>
              </a:ext>
            </a:extLst>
          </p:cNvPr>
          <p:cNvSpPr/>
          <p:nvPr/>
        </p:nvSpPr>
        <p:spPr>
          <a:xfrm>
            <a:off x="3136492" y="3836271"/>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3" name="椭圆 22">
            <a:extLst>
              <a:ext uri="{FF2B5EF4-FFF2-40B4-BE49-F238E27FC236}">
                <a16:creationId xmlns:a16="http://schemas.microsoft.com/office/drawing/2014/main" id="{B03D40A1-E418-4253-9359-C25E499BA74A}"/>
              </a:ext>
            </a:extLst>
          </p:cNvPr>
          <p:cNvSpPr/>
          <p:nvPr/>
        </p:nvSpPr>
        <p:spPr>
          <a:xfrm>
            <a:off x="215900" y="4064871"/>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4" name="椭圆 23">
            <a:extLst>
              <a:ext uri="{FF2B5EF4-FFF2-40B4-BE49-F238E27FC236}">
                <a16:creationId xmlns:a16="http://schemas.microsoft.com/office/drawing/2014/main" id="{6053081C-3575-4991-A22C-4C441A9BE77F}"/>
              </a:ext>
            </a:extLst>
          </p:cNvPr>
          <p:cNvSpPr/>
          <p:nvPr/>
        </p:nvSpPr>
        <p:spPr>
          <a:xfrm>
            <a:off x="6590071" y="4497490"/>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 name="图片 2">
            <a:extLst>
              <a:ext uri="{FF2B5EF4-FFF2-40B4-BE49-F238E27FC236}">
                <a16:creationId xmlns:a16="http://schemas.microsoft.com/office/drawing/2014/main" id="{F65E894B-FECA-3285-A6AE-311FE55EEF08}"/>
              </a:ext>
            </a:extLst>
          </p:cNvPr>
          <p:cNvPicPr>
            <a:picLocks noChangeAspect="1"/>
          </p:cNvPicPr>
          <p:nvPr/>
        </p:nvPicPr>
        <p:blipFill>
          <a:blip r:embed="rId6"/>
          <a:stretch>
            <a:fillRect/>
          </a:stretch>
        </p:blipFill>
        <p:spPr>
          <a:xfrm>
            <a:off x="-54090" y="-1"/>
            <a:ext cx="9330714" cy="5164015"/>
          </a:xfrm>
          <a:prstGeom prst="rect">
            <a:avLst/>
          </a:prstGeom>
        </p:spPr>
      </p:pic>
    </p:spTree>
    <p:extLst>
      <p:ext uri="{BB962C8B-B14F-4D97-AF65-F5344CB8AC3E}">
        <p14:creationId xmlns:p14="http://schemas.microsoft.com/office/powerpoint/2010/main" val="12300914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04C61064-9E04-B91D-AE37-1B96D0796268}"/>
              </a:ext>
            </a:extLst>
          </p:cNvPr>
          <p:cNvSpPr/>
          <p:nvPr/>
        </p:nvSpPr>
        <p:spPr>
          <a:xfrm>
            <a:off x="-454847" y="-602272"/>
            <a:ext cx="1070864" cy="1070864"/>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85C030B-E088-C8F8-DA93-BEF3B1AC7880}"/>
              </a:ext>
            </a:extLst>
          </p:cNvPr>
          <p:cNvSpPr/>
          <p:nvPr/>
        </p:nvSpPr>
        <p:spPr>
          <a:xfrm>
            <a:off x="8200593" y="4273427"/>
            <a:ext cx="1579413" cy="157941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2" name="矩形: 圆角 11">
            <a:extLst>
              <a:ext uri="{FF2B5EF4-FFF2-40B4-BE49-F238E27FC236}">
                <a16:creationId xmlns:a16="http://schemas.microsoft.com/office/drawing/2014/main" id="{5E9A6F47-E96B-4111-B109-96311A020113}"/>
              </a:ext>
            </a:extLst>
          </p:cNvPr>
          <p:cNvSpPr/>
          <p:nvPr/>
        </p:nvSpPr>
        <p:spPr>
          <a:xfrm>
            <a:off x="153700" y="870073"/>
            <a:ext cx="8836600" cy="3073277"/>
          </a:xfrm>
          <a:prstGeom prst="roundRect">
            <a:avLst>
              <a:gd name="adj" fmla="val 11179"/>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grpSp>
        <p:nvGrpSpPr>
          <p:cNvPr id="30" name="组合 29">
            <a:extLst>
              <a:ext uri="{FF2B5EF4-FFF2-40B4-BE49-F238E27FC236}">
                <a16:creationId xmlns:a16="http://schemas.microsoft.com/office/drawing/2014/main" id="{883541E3-0E63-3B44-3673-271F66649632}"/>
              </a:ext>
            </a:extLst>
          </p:cNvPr>
          <p:cNvGrpSpPr/>
          <p:nvPr/>
        </p:nvGrpSpPr>
        <p:grpSpPr>
          <a:xfrm>
            <a:off x="-56796" y="-1097053"/>
            <a:ext cx="5143500" cy="5143500"/>
            <a:chOff x="-56796" y="-1097053"/>
            <a:chExt cx="5143500" cy="5143500"/>
          </a:xfrm>
        </p:grpSpPr>
        <p:pic>
          <p:nvPicPr>
            <p:cNvPr id="14" name="图片 13">
              <a:extLst>
                <a:ext uri="{FF2B5EF4-FFF2-40B4-BE49-F238E27FC236}">
                  <a16:creationId xmlns:a16="http://schemas.microsoft.com/office/drawing/2014/main" id="{0ACD2AEE-DFE1-49F3-A4D4-BEB2FA9B0E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96" y="-1097053"/>
              <a:ext cx="5143500" cy="5143500"/>
            </a:xfrm>
            <a:prstGeom prst="rect">
              <a:avLst/>
            </a:prstGeom>
          </p:spPr>
        </p:pic>
        <p:sp>
          <p:nvSpPr>
            <p:cNvPr id="15" name="文本框 14"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F853160C-C0E5-45F4-AEA5-7FB4BF1F091B}"/>
                </a:ext>
              </a:extLst>
            </p:cNvPr>
            <p:cNvSpPr txBox="1"/>
            <p:nvPr/>
          </p:nvSpPr>
          <p:spPr>
            <a:xfrm rot="20547825">
              <a:off x="2356904" y="386837"/>
              <a:ext cx="2668314" cy="461665"/>
            </a:xfrm>
            <a:prstGeom prst="rect">
              <a:avLst/>
            </a:prstGeom>
            <a:noFill/>
          </p:spPr>
          <p:txBody>
            <a:bodyPr wrap="square" rtlCol="0">
              <a:spAutoFit/>
            </a:bodyPr>
            <a:lstStyle/>
            <a:p>
              <a:pPr algn="ctr"/>
              <a:r>
                <a:rPr lang="en-US" altLang="zh-CN" sz="2400" b="1" dirty="0" err="1">
                  <a:solidFill>
                    <a:schemeClr val="bg1"/>
                  </a:solidFill>
                  <a:latin typeface="+mj-lt"/>
                  <a:ea typeface="+mj-ea"/>
                </a:rPr>
                <a:t>ClothFlow</a:t>
              </a:r>
              <a:endParaRPr lang="en-US" altLang="zh-CN" sz="2400" b="1" dirty="0">
                <a:solidFill>
                  <a:schemeClr val="bg1"/>
                </a:solidFill>
                <a:latin typeface="+mj-lt"/>
                <a:ea typeface="+mj-ea"/>
              </a:endParaRPr>
            </a:p>
          </p:txBody>
        </p:sp>
      </p:grpSp>
      <p:sp>
        <p:nvSpPr>
          <p:cNvPr id="27" name="矩形 26"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1EC0899-6BBC-5CBE-DBC5-023C193DBEEC}"/>
              </a:ext>
            </a:extLst>
          </p:cNvPr>
          <p:cNvSpPr/>
          <p:nvPr/>
        </p:nvSpPr>
        <p:spPr>
          <a:xfrm>
            <a:off x="5741527" y="3605668"/>
            <a:ext cx="1973958" cy="338554"/>
          </a:xfrm>
          <a:prstGeom prst="rect">
            <a:avLst/>
          </a:prstGeom>
        </p:spPr>
        <p:txBody>
          <a:bodyPr wrap="square">
            <a:spAutoFit/>
          </a:bodyPr>
          <a:lstStyle/>
          <a:p>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Results of </a:t>
            </a:r>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ClothFlow</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31" name="矩形: 圆角 30">
            <a:extLst>
              <a:ext uri="{FF2B5EF4-FFF2-40B4-BE49-F238E27FC236}">
                <a16:creationId xmlns:a16="http://schemas.microsoft.com/office/drawing/2014/main" id="{A4A2BA1A-FED4-6843-F734-78689AA0C6B1}"/>
              </a:ext>
            </a:extLst>
          </p:cNvPr>
          <p:cNvSpPr/>
          <p:nvPr/>
        </p:nvSpPr>
        <p:spPr>
          <a:xfrm>
            <a:off x="376094" y="4086483"/>
            <a:ext cx="8437706" cy="874503"/>
          </a:xfrm>
          <a:prstGeom prst="roundRect">
            <a:avLst>
              <a:gd name="adj" fmla="val 9224"/>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33" name="矩形 32"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BD441D95-E957-2CB5-DFBD-36F06332D4B9}"/>
              </a:ext>
            </a:extLst>
          </p:cNvPr>
          <p:cNvSpPr/>
          <p:nvPr/>
        </p:nvSpPr>
        <p:spPr>
          <a:xfrm>
            <a:off x="447675" y="4108235"/>
            <a:ext cx="8362950" cy="830997"/>
          </a:xfrm>
          <a:prstGeom prst="rect">
            <a:avLst/>
          </a:prstGeom>
        </p:spPr>
        <p:txBody>
          <a:bodyPr wrap="square">
            <a:spAutoFit/>
          </a:bodyPr>
          <a:lstStyle/>
          <a:p>
            <a:r>
              <a:rPr lang="en-US" altLang="zh-CN" sz="1600" dirty="0">
                <a:solidFill>
                  <a:srgbClr val="6A4678"/>
                </a:solidFill>
                <a:latin typeface="+mj-lt"/>
                <a:ea typeface="+mj-ea"/>
                <a:sym typeface="+mn-lt"/>
              </a:rPr>
              <a:t>An </a:t>
            </a:r>
            <a:r>
              <a:rPr lang="en-US" altLang="zh-CN" sz="1600" b="1" dirty="0">
                <a:solidFill>
                  <a:srgbClr val="6A4678"/>
                </a:solidFill>
                <a:latin typeface="+mj-lt"/>
                <a:ea typeface="+mj-ea"/>
                <a:sym typeface="+mn-lt"/>
              </a:rPr>
              <a:t>appearance-flow-based</a:t>
            </a:r>
            <a:r>
              <a:rPr lang="en-US" altLang="zh-CN" sz="1600" dirty="0">
                <a:solidFill>
                  <a:srgbClr val="6A4678"/>
                </a:solidFill>
                <a:latin typeface="+mj-lt"/>
                <a:ea typeface="+mj-ea"/>
                <a:sym typeface="+mn-lt"/>
              </a:rPr>
              <a:t> generative model capable of better generating images of people in target poses wearing active clothing by </a:t>
            </a:r>
            <a:r>
              <a:rPr lang="en-US" altLang="zh-CN" sz="1600" b="1" dirty="0">
                <a:solidFill>
                  <a:srgbClr val="6A4678"/>
                </a:solidFill>
                <a:latin typeface="+mj-lt"/>
                <a:ea typeface="+mj-ea"/>
                <a:sym typeface="+mn-lt"/>
              </a:rPr>
              <a:t>accurately estimating </a:t>
            </a:r>
            <a:r>
              <a:rPr lang="en-US" altLang="zh-CN" sz="1600" dirty="0">
                <a:solidFill>
                  <a:srgbClr val="6A4678"/>
                </a:solidFill>
                <a:latin typeface="+mj-lt"/>
                <a:ea typeface="+mj-ea"/>
                <a:sym typeface="+mn-lt"/>
              </a:rPr>
              <a:t>clothing deformations between source and target images.</a:t>
            </a:r>
          </a:p>
        </p:txBody>
      </p:sp>
      <p:pic>
        <p:nvPicPr>
          <p:cNvPr id="2050" name="Picture 2">
            <a:extLst>
              <a:ext uri="{FF2B5EF4-FFF2-40B4-BE49-F238E27FC236}">
                <a16:creationId xmlns:a16="http://schemas.microsoft.com/office/drawing/2014/main" id="{9E4110E0-D286-4200-EF22-E0D805633D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29150" y="974656"/>
            <a:ext cx="3971925" cy="2600331"/>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7532E46-3F79-EC8B-290D-FD08A5353DA9}"/>
              </a:ext>
            </a:extLst>
          </p:cNvPr>
          <p:cNvSpPr/>
          <p:nvPr/>
        </p:nvSpPr>
        <p:spPr>
          <a:xfrm>
            <a:off x="2241904" y="2271047"/>
            <a:ext cx="558446" cy="338554"/>
          </a:xfrm>
          <a:prstGeom prst="rect">
            <a:avLst/>
          </a:prstGeom>
        </p:spPr>
        <p:txBody>
          <a:bodyPr wrap="square">
            <a:spAutoFit/>
          </a:bodyPr>
          <a:lstStyle/>
          <a:p>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Left: </a:t>
            </a:r>
          </a:p>
        </p:txBody>
      </p:sp>
      <p:sp>
        <p:nvSpPr>
          <p:cNvPr id="4" name="矩形 3"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B3A4CB43-A5C3-2E26-8BFE-543BD65CB7D5}"/>
              </a:ext>
            </a:extLst>
          </p:cNvPr>
          <p:cNvSpPr/>
          <p:nvPr/>
        </p:nvSpPr>
        <p:spPr>
          <a:xfrm>
            <a:off x="2241904" y="2980919"/>
            <a:ext cx="672746" cy="338554"/>
          </a:xfrm>
          <a:prstGeom prst="rect">
            <a:avLst/>
          </a:prstGeom>
        </p:spPr>
        <p:txBody>
          <a:bodyPr wrap="square">
            <a:spAutoFit/>
          </a:bodyPr>
          <a:lstStyle/>
          <a:p>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Right:</a:t>
            </a:r>
          </a:p>
        </p:txBody>
      </p:sp>
      <p:sp>
        <p:nvSpPr>
          <p:cNvPr id="5" name="矩形 4"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E82627DC-0985-940E-8F73-2E5D225DBDB6}"/>
              </a:ext>
            </a:extLst>
          </p:cNvPr>
          <p:cNvSpPr/>
          <p:nvPr/>
        </p:nvSpPr>
        <p:spPr>
          <a:xfrm>
            <a:off x="2763092" y="2247725"/>
            <a:ext cx="1866058" cy="584775"/>
          </a:xfrm>
          <a:prstGeom prst="rect">
            <a:avLst/>
          </a:prstGeom>
        </p:spPr>
        <p:txBody>
          <a:bodyPr wrap="square">
            <a:spAutoFit/>
          </a:bodyPr>
          <a:lstStyle/>
          <a:p>
            <a:r>
              <a:rPr lang="en-US" altLang="zh-CN" sz="1600"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pose-guided person image generation</a:t>
            </a:r>
          </a:p>
        </p:txBody>
      </p:sp>
      <p:sp>
        <p:nvSpPr>
          <p:cNvPr id="6" name="矩形 5"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0DBCFE0B-FA7D-138B-A3AF-B785608656A1}"/>
              </a:ext>
            </a:extLst>
          </p:cNvPr>
          <p:cNvSpPr/>
          <p:nvPr/>
        </p:nvSpPr>
        <p:spPr>
          <a:xfrm>
            <a:off x="2805777" y="2980047"/>
            <a:ext cx="1866058" cy="338554"/>
          </a:xfrm>
          <a:prstGeom prst="rect">
            <a:avLst/>
          </a:prstGeom>
        </p:spPr>
        <p:txBody>
          <a:bodyPr wrap="square">
            <a:spAutoFit/>
          </a:bodyPr>
          <a:lstStyle/>
          <a:p>
            <a:r>
              <a:rPr lang="en-US" altLang="zh-CN" sz="1600"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virtual try-on</a:t>
            </a:r>
          </a:p>
        </p:txBody>
      </p:sp>
      <p:sp>
        <p:nvSpPr>
          <p:cNvPr id="8" name="椭圆 7">
            <a:extLst>
              <a:ext uri="{FF2B5EF4-FFF2-40B4-BE49-F238E27FC236}">
                <a16:creationId xmlns:a16="http://schemas.microsoft.com/office/drawing/2014/main" id="{D51E39D9-9165-C5BA-A903-1BCE19ABDF3E}"/>
              </a:ext>
            </a:extLst>
          </p:cNvPr>
          <p:cNvSpPr/>
          <p:nvPr/>
        </p:nvSpPr>
        <p:spPr>
          <a:xfrm>
            <a:off x="-378542" y="3516343"/>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9" name="椭圆 8">
            <a:extLst>
              <a:ext uri="{FF2B5EF4-FFF2-40B4-BE49-F238E27FC236}">
                <a16:creationId xmlns:a16="http://schemas.microsoft.com/office/drawing/2014/main" id="{3B04DB3E-FB54-75D4-4C08-0EA79CC69AFA}"/>
              </a:ext>
            </a:extLst>
          </p:cNvPr>
          <p:cNvSpPr/>
          <p:nvPr/>
        </p:nvSpPr>
        <p:spPr>
          <a:xfrm>
            <a:off x="7160796" y="132567"/>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0" name="图片 9">
            <a:extLst>
              <a:ext uri="{FF2B5EF4-FFF2-40B4-BE49-F238E27FC236}">
                <a16:creationId xmlns:a16="http://schemas.microsoft.com/office/drawing/2014/main" id="{9B2ED3C0-F71F-6958-77EF-0C58169B17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24364" y="5143500"/>
            <a:ext cx="776229" cy="776229"/>
          </a:xfrm>
          <a:prstGeom prst="rect">
            <a:avLst/>
          </a:prstGeom>
        </p:spPr>
      </p:pic>
      <p:pic>
        <p:nvPicPr>
          <p:cNvPr id="11" name="图片 10">
            <a:extLst>
              <a:ext uri="{FF2B5EF4-FFF2-40B4-BE49-F238E27FC236}">
                <a16:creationId xmlns:a16="http://schemas.microsoft.com/office/drawing/2014/main" id="{A5516765-1051-4DBC-FECE-74F3C319D4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9398200" y="124418"/>
            <a:ext cx="458423" cy="436987"/>
          </a:xfrm>
          <a:prstGeom prst="rect">
            <a:avLst/>
          </a:prstGeom>
        </p:spPr>
      </p:pic>
    </p:spTree>
    <p:extLst>
      <p:ext uri="{BB962C8B-B14F-4D97-AF65-F5344CB8AC3E}">
        <p14:creationId xmlns:p14="http://schemas.microsoft.com/office/powerpoint/2010/main" val="36380742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87272" y="3470788"/>
            <a:ext cx="1837192" cy="1837192"/>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4" name="矩形 13">
            <a:extLst>
              <a:ext uri="{FF2B5EF4-FFF2-40B4-BE49-F238E27FC236}">
                <a16:creationId xmlns:a16="http://schemas.microsoft.com/office/drawing/2014/main" id="{BDB34EE5-152F-973B-4F66-87E374F30251}"/>
              </a:ext>
            </a:extLst>
          </p:cNvPr>
          <p:cNvSpPr/>
          <p:nvPr/>
        </p:nvSpPr>
        <p:spPr>
          <a:xfrm>
            <a:off x="653845" y="515765"/>
            <a:ext cx="5339951" cy="461665"/>
          </a:xfrm>
          <a:prstGeom prst="rect">
            <a:avLst/>
          </a:prstGeom>
        </p:spPr>
        <p:txBody>
          <a:bodyPr wrap="square">
            <a:spAutoFit/>
          </a:bodyPr>
          <a:lstStyle/>
          <a:p>
            <a:r>
              <a:rPr lang="en-US" altLang="zh-CN" sz="2400" b="1" dirty="0">
                <a:solidFill>
                  <a:srgbClr val="6A4678"/>
                </a:solidFill>
                <a:latin typeface="+mj-lt"/>
              </a:rPr>
              <a:t>Principle</a:t>
            </a:r>
          </a:p>
        </p:txBody>
      </p:sp>
      <p:pic>
        <p:nvPicPr>
          <p:cNvPr id="3074" name="Picture 2">
            <a:extLst>
              <a:ext uri="{FF2B5EF4-FFF2-40B4-BE49-F238E27FC236}">
                <a16:creationId xmlns:a16="http://schemas.microsoft.com/office/drawing/2014/main" id="{4F541B42-5C73-02DB-A6DD-4BABA6049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781" y="1123951"/>
            <a:ext cx="5657953" cy="3438066"/>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17"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05B1C85-8974-4F1D-8D1D-A34F0834B848}"/>
              </a:ext>
            </a:extLst>
          </p:cNvPr>
          <p:cNvSpPr/>
          <p:nvPr/>
        </p:nvSpPr>
        <p:spPr>
          <a:xfrm>
            <a:off x="2277976" y="4525833"/>
            <a:ext cx="2265562" cy="338554"/>
          </a:xfrm>
          <a:prstGeom prst="rect">
            <a:avLst/>
          </a:prstGeom>
        </p:spPr>
        <p:txBody>
          <a:bodyPr wrap="square">
            <a:spAutoFit/>
          </a:bodyPr>
          <a:lstStyle/>
          <a:p>
            <a:pPr algn="ctr"/>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Framework of </a:t>
            </a:r>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ClothFlow</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21" name="矩形 20"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5DC32078-91C5-3FB9-3379-1ABA6F1AA4BD}"/>
              </a:ext>
            </a:extLst>
          </p:cNvPr>
          <p:cNvSpPr/>
          <p:nvPr/>
        </p:nvSpPr>
        <p:spPr>
          <a:xfrm>
            <a:off x="6247442" y="2165471"/>
            <a:ext cx="2328316" cy="1522853"/>
          </a:xfrm>
          <a:prstGeom prst="rect">
            <a:avLst/>
          </a:prstGeom>
        </p:spPr>
        <p:txBody>
          <a:bodyPr wrap="square">
            <a:spAutoFit/>
          </a:bodyPr>
          <a:lstStyle/>
          <a:p>
            <a:pPr>
              <a:lnSpc>
                <a:spcPct val="150000"/>
              </a:lnSpc>
            </a:pPr>
            <a:r>
              <a:rPr lang="en-US" altLang="zh-CN" sz="1600" dirty="0">
                <a:solidFill>
                  <a:srgbClr val="6A4678"/>
                </a:solidFill>
                <a:latin typeface="+mj-lt"/>
                <a:ea typeface="+mj-ea"/>
                <a:sym typeface="+mn-lt"/>
              </a:rPr>
              <a:t>Estimating the </a:t>
            </a:r>
            <a:r>
              <a:rPr lang="en-US" altLang="zh-CN" sz="1600" b="1" dirty="0">
                <a:solidFill>
                  <a:srgbClr val="6A4678"/>
                </a:solidFill>
                <a:latin typeface="+mj-lt"/>
                <a:ea typeface="+mj-ea"/>
                <a:sym typeface="+mn-lt"/>
              </a:rPr>
              <a:t>Semantic Layout Information </a:t>
            </a:r>
            <a:r>
              <a:rPr lang="en-US" altLang="zh-CN" sz="1600" dirty="0">
                <a:solidFill>
                  <a:srgbClr val="6A4678"/>
                </a:solidFill>
                <a:latin typeface="+mj-lt"/>
                <a:ea typeface="+mj-ea"/>
                <a:sym typeface="+mn-lt"/>
              </a:rPr>
              <a:t>of a Human Target Pose</a:t>
            </a:r>
          </a:p>
        </p:txBody>
      </p:sp>
      <p:pic>
        <p:nvPicPr>
          <p:cNvPr id="23" name="图片 22">
            <a:extLst>
              <a:ext uri="{FF2B5EF4-FFF2-40B4-BE49-F238E27FC236}">
                <a16:creationId xmlns:a16="http://schemas.microsoft.com/office/drawing/2014/main" id="{D2261D9A-4554-ED74-901E-4E56C352D7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104020" y="-157854"/>
            <a:ext cx="1492169" cy="1422396"/>
          </a:xfrm>
          <a:prstGeom prst="rect">
            <a:avLst/>
          </a:prstGeom>
        </p:spPr>
      </p:pic>
      <p:sp>
        <p:nvSpPr>
          <p:cNvPr id="3" name="矩形 2"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C40D247A-5BB8-0404-FD4A-67CF135E1D6A}"/>
              </a:ext>
            </a:extLst>
          </p:cNvPr>
          <p:cNvSpPr/>
          <p:nvPr/>
        </p:nvSpPr>
        <p:spPr>
          <a:xfrm>
            <a:off x="6247442" y="5407844"/>
            <a:ext cx="2658426" cy="553998"/>
          </a:xfrm>
          <a:prstGeom prst="rect">
            <a:avLst/>
          </a:prstGeom>
        </p:spPr>
        <p:txBody>
          <a:bodyPr wrap="square">
            <a:spAutoFit/>
          </a:bodyPr>
          <a:lstStyle/>
          <a:p>
            <a:r>
              <a:rPr lang="en-US" altLang="zh-CN" sz="500" dirty="0">
                <a:solidFill>
                  <a:srgbClr val="6A4678"/>
                </a:solidFill>
                <a:latin typeface="+mj-lt"/>
                <a:ea typeface="+mj-ea"/>
                <a:sym typeface="+mn-lt"/>
              </a:rPr>
              <a:t>Cascade Flow Estimation Network</a:t>
            </a:r>
          </a:p>
          <a:p>
            <a:endParaRPr lang="en-US" altLang="zh-CN" sz="500" dirty="0">
              <a:solidFill>
                <a:srgbClr val="6A4678"/>
              </a:solidFill>
              <a:latin typeface="+mj-lt"/>
              <a:ea typeface="+mj-ea"/>
              <a:sym typeface="+mn-lt"/>
            </a:endParaRPr>
          </a:p>
          <a:p>
            <a:r>
              <a:rPr lang="en-US" altLang="zh-CN" sz="500" dirty="0">
                <a:solidFill>
                  <a:srgbClr val="6A4678"/>
                </a:solidFill>
                <a:latin typeface="+mj-lt"/>
                <a:ea typeface="+mj-ea"/>
                <a:sym typeface="+mn-lt"/>
              </a:rPr>
              <a:t>Appearance Matching</a:t>
            </a:r>
          </a:p>
          <a:p>
            <a:r>
              <a:rPr lang="en-US" altLang="zh-CN" sz="500" dirty="0">
                <a:solidFill>
                  <a:srgbClr val="6A4678"/>
                </a:solidFill>
                <a:latin typeface="+mj-lt"/>
                <a:ea typeface="+mj-ea"/>
                <a:sym typeface="+mn-lt"/>
              </a:rPr>
              <a:t>Dense Flow Field</a:t>
            </a:r>
          </a:p>
          <a:p>
            <a:endParaRPr lang="en-US" altLang="zh-CN" sz="500" dirty="0">
              <a:solidFill>
                <a:srgbClr val="6A4678"/>
              </a:solidFill>
              <a:latin typeface="+mj-lt"/>
              <a:ea typeface="+mj-ea"/>
              <a:sym typeface="+mn-lt"/>
            </a:endParaRPr>
          </a:p>
          <a:p>
            <a:r>
              <a:rPr lang="en-US" altLang="zh-CN" sz="500" dirty="0">
                <a:solidFill>
                  <a:srgbClr val="6A4678"/>
                </a:solidFill>
                <a:latin typeface="+mj-lt"/>
                <a:ea typeface="+mj-ea"/>
                <a:sym typeface="+mn-lt"/>
              </a:rPr>
              <a:t>Image Deformation Calculation</a:t>
            </a:r>
          </a:p>
        </p:txBody>
      </p:sp>
      <p:sp>
        <p:nvSpPr>
          <p:cNvPr id="5" name="文本框 4">
            <a:extLst>
              <a:ext uri="{FF2B5EF4-FFF2-40B4-BE49-F238E27FC236}">
                <a16:creationId xmlns:a16="http://schemas.microsoft.com/office/drawing/2014/main" id="{C8EE85AA-3DF9-30B0-EF85-A071348EA2C7}"/>
              </a:ext>
            </a:extLst>
          </p:cNvPr>
          <p:cNvSpPr txBox="1"/>
          <p:nvPr/>
        </p:nvSpPr>
        <p:spPr>
          <a:xfrm>
            <a:off x="6247442" y="1520551"/>
            <a:ext cx="1369695" cy="455189"/>
          </a:xfrm>
          <a:prstGeom prst="rect">
            <a:avLst/>
          </a:prstGeom>
          <a:noFill/>
        </p:spPr>
        <p:txBody>
          <a:bodyPr wrap="square">
            <a:spAutoFit/>
          </a:bodyPr>
          <a:lstStyle/>
          <a:p>
            <a:pPr>
              <a:lnSpc>
                <a:spcPct val="150000"/>
              </a:lnSpc>
            </a:pPr>
            <a:r>
              <a:rPr lang="en-US" altLang="zh-CN" sz="1800" b="1" dirty="0">
                <a:solidFill>
                  <a:srgbClr val="6A4678"/>
                </a:solidFill>
                <a:latin typeface="+mj-lt"/>
                <a:ea typeface="+mj-ea"/>
                <a:sym typeface="+mn-lt"/>
              </a:rPr>
              <a:t>Stage 1</a:t>
            </a:r>
          </a:p>
        </p:txBody>
      </p:sp>
    </p:spTree>
    <p:extLst>
      <p:ext uri="{BB962C8B-B14F-4D97-AF65-F5344CB8AC3E}">
        <p14:creationId xmlns:p14="http://schemas.microsoft.com/office/powerpoint/2010/main" val="5968103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87271" y="2261937"/>
            <a:ext cx="3046043" cy="3046043"/>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049731" y="-648928"/>
            <a:ext cx="1410876" cy="1410876"/>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1426609" cy="1426609"/>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4" name="矩形 13">
            <a:extLst>
              <a:ext uri="{FF2B5EF4-FFF2-40B4-BE49-F238E27FC236}">
                <a16:creationId xmlns:a16="http://schemas.microsoft.com/office/drawing/2014/main" id="{BDB34EE5-152F-973B-4F66-87E374F30251}"/>
              </a:ext>
            </a:extLst>
          </p:cNvPr>
          <p:cNvSpPr/>
          <p:nvPr/>
        </p:nvSpPr>
        <p:spPr>
          <a:xfrm>
            <a:off x="653845" y="515765"/>
            <a:ext cx="5339951" cy="461665"/>
          </a:xfrm>
          <a:prstGeom prst="rect">
            <a:avLst/>
          </a:prstGeom>
        </p:spPr>
        <p:txBody>
          <a:bodyPr wrap="square">
            <a:spAutoFit/>
          </a:bodyPr>
          <a:lstStyle/>
          <a:p>
            <a:r>
              <a:rPr lang="en-US" altLang="zh-CN" sz="2400" b="1" dirty="0">
                <a:solidFill>
                  <a:srgbClr val="6A4678"/>
                </a:solidFill>
                <a:latin typeface="+mj-lt"/>
              </a:rPr>
              <a:t>Principle</a:t>
            </a:r>
          </a:p>
        </p:txBody>
      </p:sp>
      <p:pic>
        <p:nvPicPr>
          <p:cNvPr id="3074" name="Picture 2">
            <a:extLst>
              <a:ext uri="{FF2B5EF4-FFF2-40B4-BE49-F238E27FC236}">
                <a16:creationId xmlns:a16="http://schemas.microsoft.com/office/drawing/2014/main" id="{4F541B42-5C73-02DB-A6DD-4BABA6049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781" y="1123951"/>
            <a:ext cx="5657953" cy="3438066"/>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17"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05B1C85-8974-4F1D-8D1D-A34F0834B848}"/>
              </a:ext>
            </a:extLst>
          </p:cNvPr>
          <p:cNvSpPr/>
          <p:nvPr/>
        </p:nvSpPr>
        <p:spPr>
          <a:xfrm>
            <a:off x="2277976" y="4525833"/>
            <a:ext cx="2265562" cy="338554"/>
          </a:xfrm>
          <a:prstGeom prst="rect">
            <a:avLst/>
          </a:prstGeom>
        </p:spPr>
        <p:txBody>
          <a:bodyPr wrap="square">
            <a:spAutoFit/>
          </a:bodyPr>
          <a:lstStyle/>
          <a:p>
            <a:pPr algn="ctr"/>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Framework of </a:t>
            </a:r>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ClothFlow</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21" name="矩形 20"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5DC32078-91C5-3FB9-3379-1ABA6F1AA4BD}"/>
              </a:ext>
            </a:extLst>
          </p:cNvPr>
          <p:cNvSpPr/>
          <p:nvPr/>
        </p:nvSpPr>
        <p:spPr>
          <a:xfrm>
            <a:off x="6132291" y="1930670"/>
            <a:ext cx="2658426" cy="2062103"/>
          </a:xfrm>
          <a:prstGeom prst="rect">
            <a:avLst/>
          </a:prstGeom>
        </p:spPr>
        <p:txBody>
          <a:bodyPr wrap="square">
            <a:spAutoFit/>
          </a:bodyPr>
          <a:lstStyle/>
          <a:p>
            <a:r>
              <a:rPr lang="en-US" altLang="zh-CN" sz="1600" dirty="0">
                <a:solidFill>
                  <a:srgbClr val="6A4678"/>
                </a:solidFill>
                <a:latin typeface="+mj-lt"/>
                <a:ea typeface="+mj-ea"/>
                <a:sym typeface="+mn-lt"/>
              </a:rPr>
              <a:t>Cascade Flow Estimation Network</a:t>
            </a:r>
          </a:p>
          <a:p>
            <a:endParaRPr lang="en-US" altLang="zh-CN" sz="1600" dirty="0">
              <a:solidFill>
                <a:srgbClr val="6A4678"/>
              </a:solidFill>
              <a:latin typeface="+mj-lt"/>
              <a:ea typeface="+mj-ea"/>
              <a:sym typeface="+mn-lt"/>
            </a:endParaRPr>
          </a:p>
          <a:p>
            <a:r>
              <a:rPr lang="en-US" altLang="zh-CN" sz="1600" dirty="0">
                <a:solidFill>
                  <a:srgbClr val="6A4678"/>
                </a:solidFill>
                <a:latin typeface="+mj-lt"/>
                <a:ea typeface="+mj-ea"/>
                <a:sym typeface="+mn-lt"/>
              </a:rPr>
              <a:t>Appearance Matching</a:t>
            </a:r>
          </a:p>
          <a:p>
            <a:r>
              <a:rPr lang="en-US" altLang="zh-CN" sz="1600" dirty="0">
                <a:solidFill>
                  <a:srgbClr val="6A4678"/>
                </a:solidFill>
                <a:latin typeface="+mj-lt"/>
                <a:ea typeface="+mj-ea"/>
                <a:sym typeface="+mn-lt"/>
              </a:rPr>
              <a:t>Dense Flow Field</a:t>
            </a:r>
          </a:p>
          <a:p>
            <a:endParaRPr lang="en-US" altLang="zh-CN" sz="1600" dirty="0">
              <a:solidFill>
                <a:srgbClr val="6A4678"/>
              </a:solidFill>
              <a:latin typeface="+mj-lt"/>
              <a:ea typeface="+mj-ea"/>
              <a:sym typeface="+mn-lt"/>
            </a:endParaRPr>
          </a:p>
          <a:p>
            <a:r>
              <a:rPr lang="en-US" altLang="zh-CN" sz="1600" dirty="0">
                <a:solidFill>
                  <a:srgbClr val="6A4678"/>
                </a:solidFill>
                <a:latin typeface="+mj-lt"/>
                <a:ea typeface="+mj-ea"/>
                <a:sym typeface="+mn-lt"/>
              </a:rPr>
              <a:t>Image Deformation Calculation</a:t>
            </a:r>
          </a:p>
        </p:txBody>
      </p:sp>
      <p:pic>
        <p:nvPicPr>
          <p:cNvPr id="4" name="图片 3">
            <a:extLst>
              <a:ext uri="{FF2B5EF4-FFF2-40B4-BE49-F238E27FC236}">
                <a16:creationId xmlns:a16="http://schemas.microsoft.com/office/drawing/2014/main" id="{40D4C971-86BD-F014-2930-A5C912479B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552139" y="-867423"/>
            <a:ext cx="458423" cy="436987"/>
          </a:xfrm>
          <a:prstGeom prst="rect">
            <a:avLst/>
          </a:prstGeom>
        </p:spPr>
      </p:pic>
      <p:sp>
        <p:nvSpPr>
          <p:cNvPr id="5" name="矩形 4"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68077DA4-944F-523B-7909-D25CE25D7435}"/>
              </a:ext>
            </a:extLst>
          </p:cNvPr>
          <p:cNvSpPr/>
          <p:nvPr/>
        </p:nvSpPr>
        <p:spPr>
          <a:xfrm>
            <a:off x="6132291" y="-1571758"/>
            <a:ext cx="1086656" cy="423962"/>
          </a:xfrm>
          <a:prstGeom prst="rect">
            <a:avLst/>
          </a:prstGeom>
        </p:spPr>
        <p:txBody>
          <a:bodyPr wrap="square">
            <a:spAutoFit/>
          </a:bodyPr>
          <a:lstStyle/>
          <a:p>
            <a:pPr>
              <a:lnSpc>
                <a:spcPct val="150000"/>
              </a:lnSpc>
            </a:pPr>
            <a:r>
              <a:rPr lang="en-US" altLang="zh-CN" sz="500" dirty="0">
                <a:solidFill>
                  <a:srgbClr val="6A4678"/>
                </a:solidFill>
                <a:latin typeface="+mj-lt"/>
                <a:ea typeface="+mj-ea"/>
                <a:sym typeface="+mn-lt"/>
              </a:rPr>
              <a:t>Estimating the Semantic Layout Information of a Human Target Pose</a:t>
            </a:r>
          </a:p>
        </p:txBody>
      </p:sp>
      <p:sp>
        <p:nvSpPr>
          <p:cNvPr id="6" name="矩形 5"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BFBAA2CA-CF2F-A056-57F8-0F22FB2B7C87}"/>
              </a:ext>
            </a:extLst>
          </p:cNvPr>
          <p:cNvSpPr/>
          <p:nvPr/>
        </p:nvSpPr>
        <p:spPr>
          <a:xfrm>
            <a:off x="5993796" y="5347435"/>
            <a:ext cx="2658426" cy="539378"/>
          </a:xfrm>
          <a:prstGeom prst="rect">
            <a:avLst/>
          </a:prstGeom>
        </p:spPr>
        <p:txBody>
          <a:bodyPr wrap="square">
            <a:spAutoFit/>
          </a:bodyPr>
          <a:lstStyle/>
          <a:p>
            <a:pPr>
              <a:lnSpc>
                <a:spcPct val="150000"/>
              </a:lnSpc>
            </a:pPr>
            <a:r>
              <a:rPr lang="en-US" altLang="zh-CN" sz="500" dirty="0">
                <a:solidFill>
                  <a:srgbClr val="6A4678"/>
                </a:solidFill>
                <a:latin typeface="+mj-lt"/>
                <a:ea typeface="+mj-ea"/>
                <a:sym typeface="+mn-lt"/>
              </a:rPr>
              <a:t>Generation Network</a:t>
            </a:r>
          </a:p>
          <a:p>
            <a:pPr>
              <a:lnSpc>
                <a:spcPct val="150000"/>
              </a:lnSpc>
            </a:pPr>
            <a:endParaRPr lang="en-US" altLang="zh-CN" sz="500" dirty="0">
              <a:solidFill>
                <a:srgbClr val="6A4678"/>
              </a:solidFill>
              <a:latin typeface="+mj-lt"/>
              <a:ea typeface="+mj-ea"/>
              <a:sym typeface="+mn-lt"/>
            </a:endParaRPr>
          </a:p>
          <a:p>
            <a:pPr>
              <a:lnSpc>
                <a:spcPct val="150000"/>
              </a:lnSpc>
            </a:pPr>
            <a:r>
              <a:rPr lang="en-US" altLang="zh-CN" sz="500" dirty="0">
                <a:solidFill>
                  <a:srgbClr val="6A4678"/>
                </a:solidFill>
                <a:latin typeface="+mj-lt"/>
                <a:ea typeface="+mj-ea"/>
                <a:sym typeface="+mn-lt"/>
              </a:rPr>
              <a:t>Input: the clothing area </a:t>
            </a:r>
          </a:p>
          <a:p>
            <a:pPr>
              <a:lnSpc>
                <a:spcPct val="150000"/>
              </a:lnSpc>
            </a:pPr>
            <a:r>
              <a:rPr lang="en-US" altLang="zh-CN" sz="500" dirty="0">
                <a:solidFill>
                  <a:srgbClr val="6A4678"/>
                </a:solidFill>
                <a:latin typeface="+mj-lt"/>
                <a:ea typeface="+mj-ea"/>
                <a:sym typeface="+mn-lt"/>
              </a:rPr>
              <a:t>Output: the rendered target view</a:t>
            </a:r>
          </a:p>
        </p:txBody>
      </p:sp>
      <p:sp>
        <p:nvSpPr>
          <p:cNvPr id="10" name="文本框 9">
            <a:extLst>
              <a:ext uri="{FF2B5EF4-FFF2-40B4-BE49-F238E27FC236}">
                <a16:creationId xmlns:a16="http://schemas.microsoft.com/office/drawing/2014/main" id="{F1664C63-94E1-415F-378E-CB45F649FDC0}"/>
              </a:ext>
            </a:extLst>
          </p:cNvPr>
          <p:cNvSpPr txBox="1"/>
          <p:nvPr/>
        </p:nvSpPr>
        <p:spPr>
          <a:xfrm>
            <a:off x="6132291" y="1431573"/>
            <a:ext cx="1127760" cy="369332"/>
          </a:xfrm>
          <a:prstGeom prst="rect">
            <a:avLst/>
          </a:prstGeom>
          <a:noFill/>
        </p:spPr>
        <p:txBody>
          <a:bodyPr wrap="square">
            <a:spAutoFit/>
          </a:bodyPr>
          <a:lstStyle/>
          <a:p>
            <a:r>
              <a:rPr lang="en-US" altLang="zh-CN" sz="1800" b="1" dirty="0">
                <a:solidFill>
                  <a:srgbClr val="6A4678"/>
                </a:solidFill>
                <a:latin typeface="+mj-lt"/>
                <a:ea typeface="+mj-ea"/>
                <a:sym typeface="+mn-lt"/>
              </a:rPr>
              <a:t>Stage 2</a:t>
            </a:r>
          </a:p>
        </p:txBody>
      </p:sp>
    </p:spTree>
    <p:extLst>
      <p:ext uri="{BB962C8B-B14F-4D97-AF65-F5344CB8AC3E}">
        <p14:creationId xmlns:p14="http://schemas.microsoft.com/office/powerpoint/2010/main" val="5666474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5" name="!!椭圆 1">
            <a:extLst>
              <a:ext uri="{FF2B5EF4-FFF2-40B4-BE49-F238E27FC236}">
                <a16:creationId xmlns:a16="http://schemas.microsoft.com/office/drawing/2014/main" id="{E2F5A86D-AF5C-3A0B-9FD1-B838E45315F5}"/>
              </a:ext>
            </a:extLst>
          </p:cNvPr>
          <p:cNvSpPr/>
          <p:nvPr/>
        </p:nvSpPr>
        <p:spPr>
          <a:xfrm>
            <a:off x="9279533" y="2292013"/>
            <a:ext cx="376441" cy="376441"/>
          </a:xfrm>
          <a:prstGeom prst="ellipse">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6" name="图片 5">
            <a:extLst>
              <a:ext uri="{FF2B5EF4-FFF2-40B4-BE49-F238E27FC236}">
                <a16:creationId xmlns:a16="http://schemas.microsoft.com/office/drawing/2014/main" id="{4A7FFFA0-27E9-C899-BB31-58B80FCFDF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2056127"/>
            <a:ext cx="635267" cy="612327"/>
          </a:xfrm>
          <a:prstGeom prst="rect">
            <a:avLst/>
          </a:prstGeom>
        </p:spPr>
      </p:pic>
      <p:sp>
        <p:nvSpPr>
          <p:cNvPr id="42" name="椭圆 41">
            <a:extLst>
              <a:ext uri="{FF2B5EF4-FFF2-40B4-BE49-F238E27FC236}">
                <a16:creationId xmlns:a16="http://schemas.microsoft.com/office/drawing/2014/main" id="{32849ED0-5A4F-416F-97F7-EDE82E72C29B}"/>
              </a:ext>
            </a:extLst>
          </p:cNvPr>
          <p:cNvSpPr/>
          <p:nvPr/>
        </p:nvSpPr>
        <p:spPr>
          <a:xfrm>
            <a:off x="8432881" y="1940371"/>
            <a:ext cx="1079726" cy="1079726"/>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1713" y="-1822191"/>
            <a:ext cx="2774768" cy="2774768"/>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3410757" y="4733391"/>
            <a:ext cx="820218" cy="820218"/>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56658" y="259998"/>
            <a:ext cx="8390963" cy="461645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4" name="矩形 13">
            <a:extLst>
              <a:ext uri="{FF2B5EF4-FFF2-40B4-BE49-F238E27FC236}">
                <a16:creationId xmlns:a16="http://schemas.microsoft.com/office/drawing/2014/main" id="{BDB34EE5-152F-973B-4F66-87E374F30251}"/>
              </a:ext>
            </a:extLst>
          </p:cNvPr>
          <p:cNvSpPr/>
          <p:nvPr/>
        </p:nvSpPr>
        <p:spPr>
          <a:xfrm>
            <a:off x="653845" y="515765"/>
            <a:ext cx="5339951" cy="461665"/>
          </a:xfrm>
          <a:prstGeom prst="rect">
            <a:avLst/>
          </a:prstGeom>
        </p:spPr>
        <p:txBody>
          <a:bodyPr wrap="square">
            <a:spAutoFit/>
          </a:bodyPr>
          <a:lstStyle/>
          <a:p>
            <a:r>
              <a:rPr lang="en-US" altLang="zh-CN" sz="2400" b="1" dirty="0">
                <a:solidFill>
                  <a:srgbClr val="6A4678"/>
                </a:solidFill>
                <a:latin typeface="+mj-lt"/>
              </a:rPr>
              <a:t>Principle</a:t>
            </a:r>
          </a:p>
        </p:txBody>
      </p:sp>
      <p:pic>
        <p:nvPicPr>
          <p:cNvPr id="3074" name="Picture 2">
            <a:extLst>
              <a:ext uri="{FF2B5EF4-FFF2-40B4-BE49-F238E27FC236}">
                <a16:creationId xmlns:a16="http://schemas.microsoft.com/office/drawing/2014/main" id="{4F541B42-5C73-02DB-A6DD-4BABA60494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781" y="1123951"/>
            <a:ext cx="5657953" cy="3438066"/>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17"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905B1C85-8974-4F1D-8D1D-A34F0834B848}"/>
              </a:ext>
            </a:extLst>
          </p:cNvPr>
          <p:cNvSpPr/>
          <p:nvPr/>
        </p:nvSpPr>
        <p:spPr>
          <a:xfrm>
            <a:off x="2277976" y="4525833"/>
            <a:ext cx="2265562" cy="338554"/>
          </a:xfrm>
          <a:prstGeom prst="rect">
            <a:avLst/>
          </a:prstGeom>
        </p:spPr>
        <p:txBody>
          <a:bodyPr wrap="square">
            <a:spAutoFit/>
          </a:bodyPr>
          <a:lstStyle/>
          <a:p>
            <a:pPr algn="ctr"/>
            <a:r>
              <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Framework of </a:t>
            </a:r>
            <a:r>
              <a:rPr lang="en-US" altLang="zh-CN" sz="1600" b="1" dirty="0" err="1">
                <a:solidFill>
                  <a:srgbClr val="6A4678"/>
                </a:solidFill>
                <a:latin typeface="Calibri" panose="020F0502020204030204" pitchFamily="34" charset="0"/>
                <a:ea typeface="Calibri" panose="020F0502020204030204" pitchFamily="34" charset="0"/>
                <a:cs typeface="Calibri" panose="020F0502020204030204" pitchFamily="34" charset="0"/>
                <a:sym typeface="+mn-lt"/>
              </a:rPr>
              <a:t>ClothFlow</a:t>
            </a:r>
            <a:endParaRPr lang="en-US" altLang="zh-CN" sz="1600" b="1" dirty="0">
              <a:solidFill>
                <a:srgbClr val="6A4678"/>
              </a:solidFill>
              <a:latin typeface="Calibri" panose="020F0502020204030204" pitchFamily="34" charset="0"/>
              <a:ea typeface="Calibri" panose="020F0502020204030204" pitchFamily="34" charset="0"/>
              <a:cs typeface="Calibri" panose="020F0502020204030204" pitchFamily="34" charset="0"/>
              <a:sym typeface="+mn-lt"/>
            </a:endParaRPr>
          </a:p>
        </p:txBody>
      </p:sp>
      <p:sp>
        <p:nvSpPr>
          <p:cNvPr id="21" name="矩形 20"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5DC32078-91C5-3FB9-3379-1ABA6F1AA4BD}"/>
              </a:ext>
            </a:extLst>
          </p:cNvPr>
          <p:cNvSpPr/>
          <p:nvPr/>
        </p:nvSpPr>
        <p:spPr>
          <a:xfrm>
            <a:off x="6218914" y="2062320"/>
            <a:ext cx="2658426" cy="1892185"/>
          </a:xfrm>
          <a:prstGeom prst="rect">
            <a:avLst/>
          </a:prstGeom>
        </p:spPr>
        <p:txBody>
          <a:bodyPr wrap="square">
            <a:spAutoFit/>
          </a:bodyPr>
          <a:lstStyle/>
          <a:p>
            <a:pPr>
              <a:lnSpc>
                <a:spcPct val="150000"/>
              </a:lnSpc>
            </a:pPr>
            <a:r>
              <a:rPr lang="en-US" altLang="zh-CN" sz="1600" dirty="0">
                <a:solidFill>
                  <a:srgbClr val="6A4678"/>
                </a:solidFill>
                <a:latin typeface="+mj-lt"/>
                <a:ea typeface="+mj-ea"/>
                <a:sym typeface="+mn-lt"/>
              </a:rPr>
              <a:t>Generation Network</a:t>
            </a:r>
          </a:p>
          <a:p>
            <a:pPr>
              <a:lnSpc>
                <a:spcPct val="150000"/>
              </a:lnSpc>
            </a:pPr>
            <a:endParaRPr lang="en-US" altLang="zh-CN" sz="1600" dirty="0">
              <a:solidFill>
                <a:srgbClr val="6A4678"/>
              </a:solidFill>
              <a:latin typeface="+mj-lt"/>
              <a:ea typeface="+mj-ea"/>
              <a:sym typeface="+mn-lt"/>
            </a:endParaRPr>
          </a:p>
          <a:p>
            <a:pPr>
              <a:lnSpc>
                <a:spcPct val="150000"/>
              </a:lnSpc>
            </a:pPr>
            <a:r>
              <a:rPr lang="en-US" altLang="zh-CN" sz="1600" dirty="0">
                <a:solidFill>
                  <a:srgbClr val="6A4678"/>
                </a:solidFill>
                <a:latin typeface="+mj-lt"/>
                <a:ea typeface="+mj-ea"/>
                <a:sym typeface="+mn-lt"/>
              </a:rPr>
              <a:t>Input: the clothing area </a:t>
            </a:r>
          </a:p>
          <a:p>
            <a:pPr>
              <a:lnSpc>
                <a:spcPct val="150000"/>
              </a:lnSpc>
            </a:pPr>
            <a:r>
              <a:rPr lang="en-US" altLang="zh-CN" sz="1600" dirty="0">
                <a:solidFill>
                  <a:srgbClr val="6A4678"/>
                </a:solidFill>
                <a:latin typeface="+mj-lt"/>
                <a:ea typeface="+mj-ea"/>
                <a:sym typeface="+mn-lt"/>
              </a:rPr>
              <a:t>Output: the rendered target view</a:t>
            </a:r>
          </a:p>
        </p:txBody>
      </p:sp>
      <p:pic>
        <p:nvPicPr>
          <p:cNvPr id="3" name="图片 2">
            <a:extLst>
              <a:ext uri="{FF2B5EF4-FFF2-40B4-BE49-F238E27FC236}">
                <a16:creationId xmlns:a16="http://schemas.microsoft.com/office/drawing/2014/main" id="{325F93F5-29B9-56E4-A690-7CCF03A00F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1181236" y="-1182741"/>
            <a:ext cx="1119994" cy="1067624"/>
          </a:xfrm>
          <a:prstGeom prst="rect">
            <a:avLst/>
          </a:prstGeom>
        </p:spPr>
      </p:pic>
      <p:sp>
        <p:nvSpPr>
          <p:cNvPr id="4" name="矩形 3" descr="e7d195523061f1c09e9d68d7cf438b91ef959ecb14fc25d26BBA7F7DBC18E55DFF4014AF651F0BF2569D4B6C1DA7F1A4683A481403BD872FC687266AD13265C1DE7C373772FD8728ABDD69ADD03BFF5BE2862BC891DBB79EC884C45A5F465464F4471A44E2E9B6024498CDCB4F20168DAB66C7FAB51F4DF2191988BC51E8947C5543912A7B2AB33F8B6FFDD33C59E19B">
            <a:extLst>
              <a:ext uri="{FF2B5EF4-FFF2-40B4-BE49-F238E27FC236}">
                <a16:creationId xmlns:a16="http://schemas.microsoft.com/office/drawing/2014/main" id="{6E996FFE-EE5D-A173-29E4-FF38A9687C62}"/>
              </a:ext>
            </a:extLst>
          </p:cNvPr>
          <p:cNvSpPr/>
          <p:nvPr/>
        </p:nvSpPr>
        <p:spPr>
          <a:xfrm>
            <a:off x="6239734" y="-673334"/>
            <a:ext cx="2658426" cy="553998"/>
          </a:xfrm>
          <a:prstGeom prst="rect">
            <a:avLst/>
          </a:prstGeom>
        </p:spPr>
        <p:txBody>
          <a:bodyPr wrap="square">
            <a:spAutoFit/>
          </a:bodyPr>
          <a:lstStyle/>
          <a:p>
            <a:r>
              <a:rPr lang="en-US" altLang="zh-CN" sz="500" dirty="0">
                <a:solidFill>
                  <a:srgbClr val="6A4678"/>
                </a:solidFill>
                <a:latin typeface="+mj-lt"/>
                <a:ea typeface="+mj-ea"/>
                <a:sym typeface="+mn-lt"/>
              </a:rPr>
              <a:t>Cascade Flow Estimation Network</a:t>
            </a:r>
          </a:p>
          <a:p>
            <a:endParaRPr lang="en-US" altLang="zh-CN" sz="500" dirty="0">
              <a:solidFill>
                <a:srgbClr val="6A4678"/>
              </a:solidFill>
              <a:latin typeface="+mj-lt"/>
              <a:ea typeface="+mj-ea"/>
              <a:sym typeface="+mn-lt"/>
            </a:endParaRPr>
          </a:p>
          <a:p>
            <a:r>
              <a:rPr lang="en-US" altLang="zh-CN" sz="500" dirty="0">
                <a:solidFill>
                  <a:srgbClr val="6A4678"/>
                </a:solidFill>
                <a:latin typeface="+mj-lt"/>
                <a:ea typeface="+mj-ea"/>
                <a:sym typeface="+mn-lt"/>
              </a:rPr>
              <a:t>Appearance Matching</a:t>
            </a:r>
          </a:p>
          <a:p>
            <a:r>
              <a:rPr lang="en-US" altLang="zh-CN" sz="500" dirty="0">
                <a:solidFill>
                  <a:srgbClr val="6A4678"/>
                </a:solidFill>
                <a:latin typeface="+mj-lt"/>
                <a:ea typeface="+mj-ea"/>
                <a:sym typeface="+mn-lt"/>
              </a:rPr>
              <a:t>Dense Flow Field</a:t>
            </a:r>
          </a:p>
          <a:p>
            <a:endParaRPr lang="en-US" altLang="zh-CN" sz="500" dirty="0">
              <a:solidFill>
                <a:srgbClr val="6A4678"/>
              </a:solidFill>
              <a:latin typeface="+mj-lt"/>
              <a:ea typeface="+mj-ea"/>
              <a:sym typeface="+mn-lt"/>
            </a:endParaRPr>
          </a:p>
          <a:p>
            <a:r>
              <a:rPr lang="en-US" altLang="zh-CN" sz="500" dirty="0">
                <a:solidFill>
                  <a:srgbClr val="6A4678"/>
                </a:solidFill>
                <a:latin typeface="+mj-lt"/>
                <a:ea typeface="+mj-ea"/>
                <a:sym typeface="+mn-lt"/>
              </a:rPr>
              <a:t>Image Deformation Calculation</a:t>
            </a:r>
          </a:p>
        </p:txBody>
      </p:sp>
      <p:sp>
        <p:nvSpPr>
          <p:cNvPr id="10" name="文本框 9">
            <a:extLst>
              <a:ext uri="{FF2B5EF4-FFF2-40B4-BE49-F238E27FC236}">
                <a16:creationId xmlns:a16="http://schemas.microsoft.com/office/drawing/2014/main" id="{85BBE219-7582-26D2-BCF2-5525D2C0C246}"/>
              </a:ext>
            </a:extLst>
          </p:cNvPr>
          <p:cNvSpPr txBox="1"/>
          <p:nvPr/>
        </p:nvSpPr>
        <p:spPr>
          <a:xfrm>
            <a:off x="6239734" y="1430720"/>
            <a:ext cx="1142860" cy="455189"/>
          </a:xfrm>
          <a:prstGeom prst="rect">
            <a:avLst/>
          </a:prstGeom>
          <a:noFill/>
        </p:spPr>
        <p:txBody>
          <a:bodyPr wrap="square">
            <a:spAutoFit/>
          </a:bodyPr>
          <a:lstStyle/>
          <a:p>
            <a:pPr>
              <a:lnSpc>
                <a:spcPct val="150000"/>
              </a:lnSpc>
            </a:pPr>
            <a:r>
              <a:rPr lang="en-US" altLang="zh-CN" sz="1800" b="1" dirty="0">
                <a:solidFill>
                  <a:srgbClr val="6A4678"/>
                </a:solidFill>
                <a:latin typeface="+mj-lt"/>
                <a:ea typeface="+mj-ea"/>
                <a:sym typeface="+mn-lt"/>
              </a:rPr>
              <a:t>Stage 3</a:t>
            </a:r>
          </a:p>
        </p:txBody>
      </p:sp>
    </p:spTree>
    <p:extLst>
      <p:ext uri="{BB962C8B-B14F-4D97-AF65-F5344CB8AC3E}">
        <p14:creationId xmlns:p14="http://schemas.microsoft.com/office/powerpoint/2010/main" val="23065719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2EFAC4DA-2848-4557-80D8-354798B3533A}"/>
              </a:ext>
            </a:extLst>
          </p:cNvPr>
          <p:cNvSpPr/>
          <p:nvPr/>
        </p:nvSpPr>
        <p:spPr>
          <a:xfrm>
            <a:off x="5319131" y="-234177"/>
            <a:ext cx="5731727" cy="5731727"/>
          </a:xfrm>
          <a:prstGeom prst="ellipse">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5" name="PA_矩形 8">
            <a:extLst>
              <a:ext uri="{FF2B5EF4-FFF2-40B4-BE49-F238E27FC236}">
                <a16:creationId xmlns:a16="http://schemas.microsoft.com/office/drawing/2014/main" id="{6461BD67-2E8A-4109-AE39-5DBE9EB507FD}"/>
              </a:ext>
            </a:extLst>
          </p:cNvPr>
          <p:cNvSpPr/>
          <p:nvPr>
            <p:custDataLst>
              <p:tags r:id="rId1"/>
            </p:custDataLst>
          </p:nvPr>
        </p:nvSpPr>
        <p:spPr>
          <a:xfrm>
            <a:off x="4309353" y="1611945"/>
            <a:ext cx="4059549" cy="646331"/>
          </a:xfrm>
          <a:prstGeom prst="rect">
            <a:avLst/>
          </a:prstGeom>
        </p:spPr>
        <p:txBody>
          <a:bodyPr wrap="square">
            <a:spAutoFit/>
          </a:bodyPr>
          <a:lstStyle/>
          <a:p>
            <a:pPr defTabSz="685800"/>
            <a:r>
              <a:rPr lang="en-US" altLang="zh-CN" sz="3600" b="1" kern="0" dirty="0">
                <a:solidFill>
                  <a:schemeClr val="bg1"/>
                </a:solidFill>
                <a:latin typeface="+mj-lt"/>
                <a:ea typeface="微软雅黑"/>
              </a:rPr>
              <a:t>contributions </a:t>
            </a:r>
          </a:p>
        </p:txBody>
      </p:sp>
      <p:sp>
        <p:nvSpPr>
          <p:cNvPr id="9" name="PA_矩形 8">
            <a:extLst>
              <a:ext uri="{FF2B5EF4-FFF2-40B4-BE49-F238E27FC236}">
                <a16:creationId xmlns:a16="http://schemas.microsoft.com/office/drawing/2014/main" id="{E4F0995D-6D68-4417-BBFA-99F7620196DB}"/>
              </a:ext>
            </a:extLst>
          </p:cNvPr>
          <p:cNvSpPr/>
          <p:nvPr>
            <p:custDataLst>
              <p:tags r:id="rId2"/>
            </p:custDataLst>
          </p:nvPr>
        </p:nvSpPr>
        <p:spPr>
          <a:xfrm>
            <a:off x="297235" y="904098"/>
            <a:ext cx="3207169" cy="400110"/>
          </a:xfrm>
          <a:prstGeom prst="rect">
            <a:avLst/>
          </a:prstGeom>
        </p:spPr>
        <p:txBody>
          <a:bodyPr wrap="square">
            <a:spAutoFit/>
          </a:bodyPr>
          <a:lstStyle/>
          <a:p>
            <a:pPr defTabSz="685800"/>
            <a:r>
              <a:rPr lang="en-US" altLang="zh-CN" sz="2000" b="1" kern="0" dirty="0">
                <a:solidFill>
                  <a:srgbClr val="393663"/>
                </a:solidFill>
                <a:latin typeface="+mj-lt"/>
                <a:ea typeface="微软雅黑"/>
              </a:rPr>
              <a:t>In Methods</a:t>
            </a:r>
          </a:p>
        </p:txBody>
      </p:sp>
      <p:sp>
        <p:nvSpPr>
          <p:cNvPr id="12" name="矩形 11">
            <a:extLst>
              <a:ext uri="{FF2B5EF4-FFF2-40B4-BE49-F238E27FC236}">
                <a16:creationId xmlns:a16="http://schemas.microsoft.com/office/drawing/2014/main" id="{D4F50C73-9B06-424E-8ED3-F627748E3D5B}"/>
              </a:ext>
            </a:extLst>
          </p:cNvPr>
          <p:cNvSpPr/>
          <p:nvPr/>
        </p:nvSpPr>
        <p:spPr>
          <a:xfrm>
            <a:off x="246817" y="1354058"/>
            <a:ext cx="4059549" cy="3373359"/>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Precise flow fields for appearance transformations are predicted in a cascaded manner.</a:t>
            </a:r>
          </a:p>
          <a:p>
            <a:pPr marL="0" marR="0" lvl="0" indent="0" defTabSz="457200" rtl="0" eaLnBrk="1" fontAlgn="auto" latinLnBrk="0" hangingPunct="1">
              <a:lnSpc>
                <a:spcPct val="150000"/>
              </a:lnSpc>
              <a:spcBef>
                <a:spcPts val="0"/>
              </a:spcBef>
              <a:spcAft>
                <a:spcPts val="0"/>
              </a:spcAft>
              <a:buClrTx/>
              <a:buSzTx/>
              <a:buFontTx/>
              <a:buNone/>
              <a:tabLst/>
              <a:defRPr/>
            </a:pPr>
            <a:endPar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endParaRP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At each cascading stage, the feature deformation module progressively improves the estimation results of the previous stages.</a:t>
            </a:r>
          </a:p>
        </p:txBody>
      </p:sp>
      <p:cxnSp>
        <p:nvCxnSpPr>
          <p:cNvPr id="16" name="直接连接符 15">
            <a:extLst>
              <a:ext uri="{FF2B5EF4-FFF2-40B4-BE49-F238E27FC236}">
                <a16:creationId xmlns:a16="http://schemas.microsoft.com/office/drawing/2014/main" id="{703F41FB-B1CE-4A64-AE58-9B47C453A145}"/>
              </a:ext>
            </a:extLst>
          </p:cNvPr>
          <p:cNvCxnSpPr/>
          <p:nvPr/>
        </p:nvCxnSpPr>
        <p:spPr>
          <a:xfrm>
            <a:off x="4437690" y="1483383"/>
            <a:ext cx="4572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85EBE073-8447-47F0-B130-39E3C8713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0" y="-1257326"/>
            <a:ext cx="6539706" cy="6303550"/>
          </a:xfrm>
          <a:prstGeom prst="rect">
            <a:avLst/>
          </a:prstGeom>
        </p:spPr>
      </p:pic>
      <p:sp>
        <p:nvSpPr>
          <p:cNvPr id="17" name="椭圆 16">
            <a:extLst>
              <a:ext uri="{FF2B5EF4-FFF2-40B4-BE49-F238E27FC236}">
                <a16:creationId xmlns:a16="http://schemas.microsoft.com/office/drawing/2014/main" id="{64AA5910-A4DA-4E0E-9E5E-41AEB50EE7C1}"/>
              </a:ext>
            </a:extLst>
          </p:cNvPr>
          <p:cNvSpPr/>
          <p:nvPr/>
        </p:nvSpPr>
        <p:spPr>
          <a:xfrm>
            <a:off x="6442025" y="4443413"/>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椭圆 17">
            <a:extLst>
              <a:ext uri="{FF2B5EF4-FFF2-40B4-BE49-F238E27FC236}">
                <a16:creationId xmlns:a16="http://schemas.microsoft.com/office/drawing/2014/main" id="{0A80EAE7-8399-4EF1-9486-F339DE0CAD83}"/>
              </a:ext>
            </a:extLst>
          </p:cNvPr>
          <p:cNvSpPr/>
          <p:nvPr/>
        </p:nvSpPr>
        <p:spPr>
          <a:xfrm>
            <a:off x="6206894" y="742270"/>
            <a:ext cx="537890" cy="53789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245CBB18-F0B5-4EAB-9998-CCECA6DCB733}"/>
              </a:ext>
            </a:extLst>
          </p:cNvPr>
          <p:cNvSpPr/>
          <p:nvPr/>
        </p:nvSpPr>
        <p:spPr>
          <a:xfrm>
            <a:off x="4277950" y="4539208"/>
            <a:ext cx="294050" cy="29405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CFDCA153-5EC6-7495-A8EA-9A677E32C647}"/>
              </a:ext>
            </a:extLst>
          </p:cNvPr>
          <p:cNvSpPr/>
          <p:nvPr/>
        </p:nvSpPr>
        <p:spPr>
          <a:xfrm>
            <a:off x="4970164" y="2922170"/>
            <a:ext cx="1440660" cy="1440660"/>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B902D143-10CE-9195-EB81-96AC05B7F6B9}"/>
              </a:ext>
            </a:extLst>
          </p:cNvPr>
          <p:cNvSpPr/>
          <p:nvPr/>
        </p:nvSpPr>
        <p:spPr>
          <a:xfrm>
            <a:off x="173355" y="5284222"/>
            <a:ext cx="4264335" cy="657488"/>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err="1">
                <a:ln>
                  <a:noFill/>
                </a:ln>
                <a:solidFill>
                  <a:schemeClr val="tx1">
                    <a:lumMod val="75000"/>
                    <a:lumOff val="25000"/>
                  </a:schemeClr>
                </a:solidFill>
                <a:uLnTx/>
                <a:uFillTx/>
                <a:latin typeface="Calibri" panose="020F0502020204030204" pitchFamily="34" charset="0"/>
                <a:ea typeface="微软雅黑 Light"/>
                <a:cs typeface="+mn-cs"/>
              </a:rPr>
              <a:t>DeepFashion</a:t>
            </a: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err="1">
                <a:ln>
                  <a:noFill/>
                </a:ln>
                <a:solidFill>
                  <a:schemeClr val="tx1">
                    <a:lumMod val="75000"/>
                    <a:lumOff val="25000"/>
                  </a:schemeClr>
                </a:solidFill>
                <a:uLnTx/>
                <a:uFillTx/>
                <a:latin typeface="Calibri" panose="020F0502020204030204" pitchFamily="34" charset="0"/>
                <a:ea typeface="微软雅黑 Light"/>
                <a:cs typeface="+mn-cs"/>
              </a:rPr>
              <a:t>ClothFlow</a:t>
            </a: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can better preserve clothing details based on pose-guided image synthesis, making the generated images more realistic.</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VITON:</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The virtual fitting experiment on this data set also achieved good results.</a:t>
            </a:r>
          </a:p>
        </p:txBody>
      </p:sp>
    </p:spTree>
    <p:extLst>
      <p:ext uri="{BB962C8B-B14F-4D97-AF65-F5344CB8AC3E}">
        <p14:creationId xmlns:p14="http://schemas.microsoft.com/office/powerpoint/2010/main" val="29259448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2EFAC4DA-2848-4557-80D8-354798B3533A}"/>
              </a:ext>
            </a:extLst>
          </p:cNvPr>
          <p:cNvSpPr/>
          <p:nvPr/>
        </p:nvSpPr>
        <p:spPr>
          <a:xfrm>
            <a:off x="5319131" y="-234177"/>
            <a:ext cx="5731727" cy="5731727"/>
          </a:xfrm>
          <a:prstGeom prst="ellipse">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5" name="PA_矩形 8">
            <a:extLst>
              <a:ext uri="{FF2B5EF4-FFF2-40B4-BE49-F238E27FC236}">
                <a16:creationId xmlns:a16="http://schemas.microsoft.com/office/drawing/2014/main" id="{6461BD67-2E8A-4109-AE39-5DBE9EB507FD}"/>
              </a:ext>
            </a:extLst>
          </p:cNvPr>
          <p:cNvSpPr/>
          <p:nvPr>
            <p:custDataLst>
              <p:tags r:id="rId1"/>
            </p:custDataLst>
          </p:nvPr>
        </p:nvSpPr>
        <p:spPr>
          <a:xfrm>
            <a:off x="4309353" y="1611945"/>
            <a:ext cx="4059549" cy="646331"/>
          </a:xfrm>
          <a:prstGeom prst="rect">
            <a:avLst/>
          </a:prstGeom>
        </p:spPr>
        <p:txBody>
          <a:bodyPr wrap="square">
            <a:spAutoFit/>
          </a:bodyPr>
          <a:lstStyle/>
          <a:p>
            <a:pPr defTabSz="685800"/>
            <a:r>
              <a:rPr lang="en-US" altLang="zh-CN" sz="3600" b="1" kern="0" dirty="0">
                <a:solidFill>
                  <a:schemeClr val="bg1"/>
                </a:solidFill>
                <a:latin typeface="+mj-lt"/>
                <a:ea typeface="微软雅黑"/>
              </a:rPr>
              <a:t>contributions </a:t>
            </a:r>
          </a:p>
        </p:txBody>
      </p:sp>
      <p:sp>
        <p:nvSpPr>
          <p:cNvPr id="9" name="PA_矩形 8">
            <a:extLst>
              <a:ext uri="{FF2B5EF4-FFF2-40B4-BE49-F238E27FC236}">
                <a16:creationId xmlns:a16="http://schemas.microsoft.com/office/drawing/2014/main" id="{E4F0995D-6D68-4417-BBFA-99F7620196DB}"/>
              </a:ext>
            </a:extLst>
          </p:cNvPr>
          <p:cNvSpPr/>
          <p:nvPr>
            <p:custDataLst>
              <p:tags r:id="rId2"/>
            </p:custDataLst>
          </p:nvPr>
        </p:nvSpPr>
        <p:spPr>
          <a:xfrm>
            <a:off x="297235" y="580165"/>
            <a:ext cx="3207169" cy="400110"/>
          </a:xfrm>
          <a:prstGeom prst="rect">
            <a:avLst/>
          </a:prstGeom>
        </p:spPr>
        <p:txBody>
          <a:bodyPr wrap="square">
            <a:spAutoFit/>
          </a:bodyPr>
          <a:lstStyle/>
          <a:p>
            <a:pPr defTabSz="685800"/>
            <a:r>
              <a:rPr lang="en-US" altLang="zh-CN" sz="2000" b="1" kern="0" dirty="0">
                <a:solidFill>
                  <a:srgbClr val="393663"/>
                </a:solidFill>
                <a:latin typeface="+mj-lt"/>
                <a:ea typeface="微软雅黑"/>
              </a:rPr>
              <a:t>In Experiments</a:t>
            </a:r>
          </a:p>
        </p:txBody>
      </p:sp>
      <p:sp>
        <p:nvSpPr>
          <p:cNvPr id="12" name="矩形 11">
            <a:extLst>
              <a:ext uri="{FF2B5EF4-FFF2-40B4-BE49-F238E27FC236}">
                <a16:creationId xmlns:a16="http://schemas.microsoft.com/office/drawing/2014/main" id="{D4F50C73-9B06-424E-8ED3-F627748E3D5B}"/>
              </a:ext>
            </a:extLst>
          </p:cNvPr>
          <p:cNvSpPr/>
          <p:nvPr/>
        </p:nvSpPr>
        <p:spPr>
          <a:xfrm>
            <a:off x="246817" y="1030125"/>
            <a:ext cx="4264335" cy="3788858"/>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1" i="0" u="none" strike="noStrike" kern="1200" cap="none" spc="0" normalizeH="0" baseline="0" noProof="0" dirty="0" err="1">
                <a:ln>
                  <a:noFill/>
                </a:ln>
                <a:solidFill>
                  <a:schemeClr val="tx1">
                    <a:lumMod val="75000"/>
                    <a:lumOff val="25000"/>
                  </a:schemeClr>
                </a:solidFill>
                <a:uLnTx/>
                <a:uFillTx/>
                <a:latin typeface="Calibri" panose="020F0502020204030204" pitchFamily="34" charset="0"/>
                <a:ea typeface="微软雅黑 Light"/>
                <a:cs typeface="+mn-cs"/>
              </a:rPr>
              <a:t>DeepFashion</a:t>
            </a:r>
            <a:r>
              <a:rPr kumimoji="0" lang="en-US" altLang="zh-CN" b="1"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err="1">
                <a:ln>
                  <a:noFill/>
                </a:ln>
                <a:solidFill>
                  <a:schemeClr val="tx1">
                    <a:lumMod val="75000"/>
                    <a:lumOff val="25000"/>
                  </a:schemeClr>
                </a:solidFill>
                <a:uLnTx/>
                <a:uFillTx/>
                <a:latin typeface="Calibri" panose="020F0502020204030204" pitchFamily="34" charset="0"/>
                <a:ea typeface="微软雅黑 Light"/>
                <a:cs typeface="+mn-cs"/>
              </a:rPr>
              <a:t>ClothFlow</a:t>
            </a:r>
            <a:r>
              <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can better preserve clothing details based on pose-guided image synthesis, making the generated images more realistic.</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 </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VITON:</a:t>
            </a: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The virtual fitting experiment on this data set also achieved good results.</a:t>
            </a:r>
          </a:p>
        </p:txBody>
      </p:sp>
      <p:cxnSp>
        <p:nvCxnSpPr>
          <p:cNvPr id="16" name="直接连接符 15">
            <a:extLst>
              <a:ext uri="{FF2B5EF4-FFF2-40B4-BE49-F238E27FC236}">
                <a16:creationId xmlns:a16="http://schemas.microsoft.com/office/drawing/2014/main" id="{703F41FB-B1CE-4A64-AE58-9B47C453A145}"/>
              </a:ext>
            </a:extLst>
          </p:cNvPr>
          <p:cNvCxnSpPr/>
          <p:nvPr/>
        </p:nvCxnSpPr>
        <p:spPr>
          <a:xfrm>
            <a:off x="4437690" y="1483383"/>
            <a:ext cx="4572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85EBE073-8447-47F0-B130-39E3C8713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0" y="-1257326"/>
            <a:ext cx="6539706" cy="6303550"/>
          </a:xfrm>
          <a:prstGeom prst="rect">
            <a:avLst/>
          </a:prstGeom>
        </p:spPr>
      </p:pic>
      <p:sp>
        <p:nvSpPr>
          <p:cNvPr id="17" name="椭圆 16">
            <a:extLst>
              <a:ext uri="{FF2B5EF4-FFF2-40B4-BE49-F238E27FC236}">
                <a16:creationId xmlns:a16="http://schemas.microsoft.com/office/drawing/2014/main" id="{64AA5910-A4DA-4E0E-9E5E-41AEB50EE7C1}"/>
              </a:ext>
            </a:extLst>
          </p:cNvPr>
          <p:cNvSpPr/>
          <p:nvPr/>
        </p:nvSpPr>
        <p:spPr>
          <a:xfrm>
            <a:off x="6139288" y="3489941"/>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椭圆 17">
            <a:extLst>
              <a:ext uri="{FF2B5EF4-FFF2-40B4-BE49-F238E27FC236}">
                <a16:creationId xmlns:a16="http://schemas.microsoft.com/office/drawing/2014/main" id="{0A80EAE7-8399-4EF1-9486-F339DE0CAD83}"/>
              </a:ext>
            </a:extLst>
          </p:cNvPr>
          <p:cNvSpPr/>
          <p:nvPr/>
        </p:nvSpPr>
        <p:spPr>
          <a:xfrm>
            <a:off x="4265800" y="4732162"/>
            <a:ext cx="1261182" cy="1261182"/>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245CBB18-F0B5-4EAB-9998-CCECA6DCB733}"/>
              </a:ext>
            </a:extLst>
          </p:cNvPr>
          <p:cNvSpPr/>
          <p:nvPr/>
        </p:nvSpPr>
        <p:spPr>
          <a:xfrm>
            <a:off x="5207298" y="3209961"/>
            <a:ext cx="294050" cy="29405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CFDCA153-5EC6-7495-A8EA-9A677E32C647}"/>
              </a:ext>
            </a:extLst>
          </p:cNvPr>
          <p:cNvSpPr/>
          <p:nvPr/>
        </p:nvSpPr>
        <p:spPr>
          <a:xfrm>
            <a:off x="5526982" y="237214"/>
            <a:ext cx="792911" cy="792911"/>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2C076CFC-0953-0598-99A1-C62B67BEC27E}"/>
              </a:ext>
            </a:extLst>
          </p:cNvPr>
          <p:cNvSpPr/>
          <p:nvPr/>
        </p:nvSpPr>
        <p:spPr>
          <a:xfrm>
            <a:off x="-2735237" y="1929532"/>
            <a:ext cx="2448256" cy="542071"/>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Precise flow fields for appearance transformations are predicted in a cascaded manner.</a:t>
            </a:r>
          </a:p>
          <a:p>
            <a:pPr marL="0" marR="0" lvl="0" indent="0" defTabSz="457200" rtl="0" eaLnBrk="1" fontAlgn="auto" latinLnBrk="0" hangingPunct="1">
              <a:lnSpc>
                <a:spcPct val="150000"/>
              </a:lnSpc>
              <a:spcBef>
                <a:spcPts val="0"/>
              </a:spcBef>
              <a:spcAft>
                <a:spcPts val="0"/>
              </a:spcAft>
              <a:buClrTx/>
              <a:buSzTx/>
              <a:buFontTx/>
              <a:buNone/>
              <a:tabLst/>
              <a:defRPr/>
            </a:pPr>
            <a:endPar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endParaRPr>
          </a:p>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500"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rPr>
              <a:t>At each cascading stage, the feature deformation module progressively improves the estimation results of the previous stages.</a:t>
            </a:r>
          </a:p>
        </p:txBody>
      </p:sp>
      <p:pic>
        <p:nvPicPr>
          <p:cNvPr id="4" name="图片 3">
            <a:extLst>
              <a:ext uri="{FF2B5EF4-FFF2-40B4-BE49-F238E27FC236}">
                <a16:creationId xmlns:a16="http://schemas.microsoft.com/office/drawing/2014/main" id="{5FE26393-51D6-F7AA-8468-05A000F6F5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3062" y="4520494"/>
            <a:ext cx="701987" cy="701987"/>
          </a:xfrm>
          <a:prstGeom prst="rect">
            <a:avLst/>
          </a:prstGeom>
        </p:spPr>
      </p:pic>
    </p:spTree>
    <p:extLst>
      <p:ext uri="{BB962C8B-B14F-4D97-AF65-F5344CB8AC3E}">
        <p14:creationId xmlns:p14="http://schemas.microsoft.com/office/powerpoint/2010/main" val="3174709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67744E09-E3EA-F89F-F1B3-07EAC9A97631}"/>
              </a:ext>
            </a:extLst>
          </p:cNvPr>
          <p:cNvGrpSpPr/>
          <p:nvPr/>
        </p:nvGrpSpPr>
        <p:grpSpPr>
          <a:xfrm>
            <a:off x="5173155" y="103465"/>
            <a:ext cx="3070195" cy="1166535"/>
            <a:chOff x="4027702" y="103465"/>
            <a:chExt cx="3569981" cy="1356431"/>
          </a:xfrm>
        </p:grpSpPr>
        <p:grpSp>
          <p:nvGrpSpPr>
            <p:cNvPr id="11" name="组合 10">
              <a:extLst>
                <a:ext uri="{FF2B5EF4-FFF2-40B4-BE49-F238E27FC236}">
                  <a16:creationId xmlns:a16="http://schemas.microsoft.com/office/drawing/2014/main" id="{352EDD59-4869-4AD0-A362-549BDA1041B4}"/>
                </a:ext>
              </a:extLst>
            </p:cNvPr>
            <p:cNvGrpSpPr/>
            <p:nvPr/>
          </p:nvGrpSpPr>
          <p:grpSpPr>
            <a:xfrm>
              <a:off x="4027702" y="103465"/>
              <a:ext cx="1352562" cy="1356431"/>
              <a:chOff x="4946184" y="827217"/>
              <a:chExt cx="1959364" cy="1964969"/>
            </a:xfrm>
          </p:grpSpPr>
          <p:sp>
            <p:nvSpPr>
              <p:cNvPr id="8" name="椭圆 7">
                <a:extLst>
                  <a:ext uri="{FF2B5EF4-FFF2-40B4-BE49-F238E27FC236}">
                    <a16:creationId xmlns:a16="http://schemas.microsoft.com/office/drawing/2014/main" id="{B2136CF3-A1C4-4C8F-B1CE-F7163EBAF2D0}"/>
                  </a:ext>
                </a:extLst>
              </p:cNvPr>
              <p:cNvSpPr/>
              <p:nvPr/>
            </p:nvSpPr>
            <p:spPr>
              <a:xfrm>
                <a:off x="5102679" y="1384976"/>
                <a:ext cx="1616528" cy="1407210"/>
              </a:xfrm>
              <a:prstGeom prst="ellipse">
                <a:avLst/>
              </a:prstGeom>
              <a:solidFill>
                <a:srgbClr val="5448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0" name="图片 9">
                <a:extLst>
                  <a:ext uri="{FF2B5EF4-FFF2-40B4-BE49-F238E27FC236}">
                    <a16:creationId xmlns:a16="http://schemas.microsoft.com/office/drawing/2014/main" id="{39B1827E-0249-4750-8912-7BF588265416}"/>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14709" t="15952" r="13782" b="6500"/>
              <a:stretch/>
            </p:blipFill>
            <p:spPr>
              <a:xfrm rot="21326996">
                <a:off x="4946184" y="827217"/>
                <a:ext cx="1959364" cy="1959364"/>
              </a:xfrm>
              <a:prstGeom prst="ellipse">
                <a:avLst/>
              </a:prstGeom>
            </p:spPr>
          </p:pic>
        </p:grpSp>
        <p:sp>
          <p:nvSpPr>
            <p:cNvPr id="18" name="文本框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31E40C30-365D-4DB4-B7BE-0363274AAB95}"/>
                </a:ext>
              </a:extLst>
            </p:cNvPr>
            <p:cNvSpPr txBox="1"/>
            <p:nvPr/>
          </p:nvSpPr>
          <p:spPr>
            <a:xfrm>
              <a:off x="5416487" y="725730"/>
              <a:ext cx="2181196" cy="393666"/>
            </a:xfrm>
            <a:prstGeom prst="rect">
              <a:avLst/>
            </a:prstGeom>
            <a:noFill/>
          </p:spPr>
          <p:txBody>
            <a:bodyPr wrap="none" rtlCol="0">
              <a:spAutoFit/>
            </a:bodyPr>
            <a:lstStyle/>
            <a:p>
              <a:pPr lvl="0">
                <a:defRPr/>
              </a:pPr>
              <a:r>
                <a:rPr lang="en-US" altLang="zh-CN" sz="1600" b="1" dirty="0">
                  <a:solidFill>
                    <a:srgbClr val="6A4678"/>
                  </a:solidFill>
                  <a:latin typeface="+mj-lt"/>
                </a:rPr>
                <a:t>Dressing in Order</a:t>
              </a:r>
            </a:p>
          </p:txBody>
        </p:sp>
      </p:grpSp>
      <p:grpSp>
        <p:nvGrpSpPr>
          <p:cNvPr id="38" name="组合 37">
            <a:extLst>
              <a:ext uri="{FF2B5EF4-FFF2-40B4-BE49-F238E27FC236}">
                <a16:creationId xmlns:a16="http://schemas.microsoft.com/office/drawing/2014/main" id="{1D486098-D718-4C46-B1A7-F61791417470}"/>
              </a:ext>
            </a:extLst>
          </p:cNvPr>
          <p:cNvGrpSpPr/>
          <p:nvPr/>
        </p:nvGrpSpPr>
        <p:grpSpPr>
          <a:xfrm>
            <a:off x="4453512" y="1308520"/>
            <a:ext cx="2569495" cy="1231200"/>
            <a:chOff x="4453512" y="1308520"/>
            <a:chExt cx="2569495" cy="1231200"/>
          </a:xfrm>
        </p:grpSpPr>
        <p:grpSp>
          <p:nvGrpSpPr>
            <p:cNvPr id="12" name="组合 11">
              <a:extLst>
                <a:ext uri="{FF2B5EF4-FFF2-40B4-BE49-F238E27FC236}">
                  <a16:creationId xmlns:a16="http://schemas.microsoft.com/office/drawing/2014/main" id="{BC5FB9C5-BD9D-40AF-98BF-FE720C07D7EB}"/>
                </a:ext>
              </a:extLst>
            </p:cNvPr>
            <p:cNvGrpSpPr/>
            <p:nvPr/>
          </p:nvGrpSpPr>
          <p:grpSpPr>
            <a:xfrm>
              <a:off x="4453512" y="1308520"/>
              <a:ext cx="1165550" cy="1231200"/>
              <a:chOff x="4946181" y="827217"/>
              <a:chExt cx="1959364" cy="1964969"/>
            </a:xfrm>
          </p:grpSpPr>
          <p:sp>
            <p:nvSpPr>
              <p:cNvPr id="13" name="椭圆 12">
                <a:extLst>
                  <a:ext uri="{FF2B5EF4-FFF2-40B4-BE49-F238E27FC236}">
                    <a16:creationId xmlns:a16="http://schemas.microsoft.com/office/drawing/2014/main" id="{20017DFE-ECCF-4216-9D73-8B5BA070C09E}"/>
                  </a:ext>
                </a:extLst>
              </p:cNvPr>
              <p:cNvSpPr/>
              <p:nvPr/>
            </p:nvSpPr>
            <p:spPr>
              <a:xfrm>
                <a:off x="5102679" y="1384976"/>
                <a:ext cx="1616528" cy="1407210"/>
              </a:xfrm>
              <a:prstGeom prst="ellipse">
                <a:avLst/>
              </a:prstGeom>
              <a:solidFill>
                <a:srgbClr val="939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14" name="图片 13">
                <a:extLst>
                  <a:ext uri="{FF2B5EF4-FFF2-40B4-BE49-F238E27FC236}">
                    <a16:creationId xmlns:a16="http://schemas.microsoft.com/office/drawing/2014/main" id="{9956B9E9-D8BC-457E-94F1-569CA172ABB0}"/>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14709" t="15952" r="13782" b="6500"/>
              <a:stretch/>
            </p:blipFill>
            <p:spPr>
              <a:xfrm rot="21326996">
                <a:off x="4946181" y="827217"/>
                <a:ext cx="1959364" cy="1959366"/>
              </a:xfrm>
              <a:prstGeom prst="ellipse">
                <a:avLst/>
              </a:prstGeom>
            </p:spPr>
          </p:pic>
        </p:grpSp>
        <p:sp>
          <p:nvSpPr>
            <p:cNvPr id="20" name="文本框 1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454653D6-C928-4F81-8E3E-354939ED9AF4}"/>
                </a:ext>
              </a:extLst>
            </p:cNvPr>
            <p:cNvSpPr txBox="1"/>
            <p:nvPr/>
          </p:nvSpPr>
          <p:spPr>
            <a:xfrm>
              <a:off x="5645707" y="1896928"/>
              <a:ext cx="1377300" cy="338554"/>
            </a:xfrm>
            <a:prstGeom prst="rect">
              <a:avLst/>
            </a:prstGeom>
            <a:noFill/>
          </p:spPr>
          <p:txBody>
            <a:bodyPr wrap="none" rtlCol="0">
              <a:spAutoFit/>
            </a:bodyPr>
            <a:lstStyle/>
            <a:p>
              <a:pPr lvl="0">
                <a:defRPr/>
              </a:pPr>
              <a:r>
                <a:rPr lang="en-US" altLang="zh-CN" sz="1600" b="1" dirty="0" err="1">
                  <a:solidFill>
                    <a:srgbClr val="6A4678"/>
                  </a:solidFill>
                  <a:latin typeface="+mj-lt"/>
                </a:rPr>
                <a:t>HumanGAN</a:t>
              </a:r>
              <a:endParaRPr lang="en-US" altLang="zh-CN" sz="1600" b="1" dirty="0">
                <a:solidFill>
                  <a:srgbClr val="6A4678"/>
                </a:solidFill>
                <a:latin typeface="+mj-lt"/>
              </a:endParaRPr>
            </a:p>
          </p:txBody>
        </p:sp>
      </p:grpSp>
      <p:sp>
        <p:nvSpPr>
          <p:cNvPr id="24" name="!!椭圆 1">
            <a:extLst>
              <a:ext uri="{FF2B5EF4-FFF2-40B4-BE49-F238E27FC236}">
                <a16:creationId xmlns:a16="http://schemas.microsoft.com/office/drawing/2014/main" id="{3675C036-B468-40F9-8FE7-BA96F6D06424}"/>
              </a:ext>
            </a:extLst>
          </p:cNvPr>
          <p:cNvSpPr/>
          <p:nvPr/>
        </p:nvSpPr>
        <p:spPr>
          <a:xfrm>
            <a:off x="-1083733" y="1034343"/>
            <a:ext cx="4809067" cy="4809067"/>
          </a:xfrm>
          <a:prstGeom prst="ellipse">
            <a:avLst/>
          </a:prstGeom>
          <a:solidFill>
            <a:srgbClr val="939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5" name="Freeform 5">
            <a:extLst>
              <a:ext uri="{FF2B5EF4-FFF2-40B4-BE49-F238E27FC236}">
                <a16:creationId xmlns:a16="http://schemas.microsoft.com/office/drawing/2014/main" id="{3319C649-1B92-4737-B32D-ECE22390BD07}"/>
              </a:ext>
            </a:extLst>
          </p:cNvPr>
          <p:cNvSpPr>
            <a:spLocks/>
          </p:cNvSpPr>
          <p:nvPr/>
        </p:nvSpPr>
        <p:spPr bwMode="auto">
          <a:xfrm>
            <a:off x="-1418492" y="3518547"/>
            <a:ext cx="4175125" cy="2131084"/>
          </a:xfrm>
          <a:custGeom>
            <a:avLst/>
            <a:gdLst>
              <a:gd name="T0" fmla="*/ 2817 w 3166"/>
              <a:gd name="T1" fmla="*/ 917 h 1614"/>
              <a:gd name="T2" fmla="*/ 2775 w 3166"/>
              <a:gd name="T3" fmla="*/ 919 h 1614"/>
              <a:gd name="T4" fmla="*/ 2344 w 3166"/>
              <a:gd name="T5" fmla="*/ 652 h 1614"/>
              <a:gd name="T6" fmla="*/ 2230 w 3166"/>
              <a:gd name="T7" fmla="*/ 666 h 1614"/>
              <a:gd name="T8" fmla="*/ 1544 w 3166"/>
              <a:gd name="T9" fmla="*/ 0 h 1614"/>
              <a:gd name="T10" fmla="*/ 858 w 3166"/>
              <a:gd name="T11" fmla="*/ 676 h 1614"/>
              <a:gd name="T12" fmla="*/ 708 w 3166"/>
              <a:gd name="T13" fmla="*/ 652 h 1614"/>
              <a:gd name="T14" fmla="*/ 227 w 3166"/>
              <a:gd name="T15" fmla="*/ 1133 h 1614"/>
              <a:gd name="T16" fmla="*/ 228 w 3166"/>
              <a:gd name="T17" fmla="*/ 1159 h 1614"/>
              <a:gd name="T18" fmla="*/ 227 w 3166"/>
              <a:gd name="T19" fmla="*/ 1159 h 1614"/>
              <a:gd name="T20" fmla="*/ 0 w 3166"/>
              <a:gd name="T21" fmla="*/ 1386 h 1614"/>
              <a:gd name="T22" fmla="*/ 227 w 3166"/>
              <a:gd name="T23" fmla="*/ 1614 h 1614"/>
              <a:gd name="T24" fmla="*/ 2817 w 3166"/>
              <a:gd name="T25" fmla="*/ 1614 h 1614"/>
              <a:gd name="T26" fmla="*/ 3166 w 3166"/>
              <a:gd name="T27" fmla="*/ 1265 h 1614"/>
              <a:gd name="T28" fmla="*/ 2817 w 3166"/>
              <a:gd name="T29" fmla="*/ 917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66" h="1614">
                <a:moveTo>
                  <a:pt x="2817" y="917"/>
                </a:moveTo>
                <a:cubicBezTo>
                  <a:pt x="2803" y="917"/>
                  <a:pt x="2789" y="918"/>
                  <a:pt x="2775" y="919"/>
                </a:cubicBezTo>
                <a:cubicBezTo>
                  <a:pt x="2696" y="761"/>
                  <a:pt x="2533" y="652"/>
                  <a:pt x="2344" y="652"/>
                </a:cubicBezTo>
                <a:cubicBezTo>
                  <a:pt x="2305" y="652"/>
                  <a:pt x="2266" y="657"/>
                  <a:pt x="2230" y="666"/>
                </a:cubicBezTo>
                <a:cubicBezTo>
                  <a:pt x="2219" y="296"/>
                  <a:pt x="1916" y="0"/>
                  <a:pt x="1544" y="0"/>
                </a:cubicBezTo>
                <a:cubicBezTo>
                  <a:pt x="1168" y="0"/>
                  <a:pt x="863" y="302"/>
                  <a:pt x="858" y="676"/>
                </a:cubicBezTo>
                <a:cubicBezTo>
                  <a:pt x="810" y="661"/>
                  <a:pt x="760" y="652"/>
                  <a:pt x="708" y="652"/>
                </a:cubicBezTo>
                <a:cubicBezTo>
                  <a:pt x="442" y="652"/>
                  <a:pt x="227" y="867"/>
                  <a:pt x="227" y="1133"/>
                </a:cubicBezTo>
                <a:cubicBezTo>
                  <a:pt x="227" y="1142"/>
                  <a:pt x="227" y="1150"/>
                  <a:pt x="228" y="1159"/>
                </a:cubicBezTo>
                <a:cubicBezTo>
                  <a:pt x="228" y="1159"/>
                  <a:pt x="227" y="1159"/>
                  <a:pt x="227" y="1159"/>
                </a:cubicBezTo>
                <a:cubicBezTo>
                  <a:pt x="101" y="1159"/>
                  <a:pt x="0" y="1261"/>
                  <a:pt x="0" y="1386"/>
                </a:cubicBezTo>
                <a:cubicBezTo>
                  <a:pt x="0" y="1512"/>
                  <a:pt x="101" y="1614"/>
                  <a:pt x="227" y="1614"/>
                </a:cubicBezTo>
                <a:cubicBezTo>
                  <a:pt x="2817" y="1614"/>
                  <a:pt x="2817" y="1614"/>
                  <a:pt x="2817" y="1614"/>
                </a:cubicBezTo>
                <a:cubicBezTo>
                  <a:pt x="3010" y="1614"/>
                  <a:pt x="3166" y="1458"/>
                  <a:pt x="3166" y="1265"/>
                </a:cubicBezTo>
                <a:cubicBezTo>
                  <a:pt x="3166" y="1073"/>
                  <a:pt x="3010" y="917"/>
                  <a:pt x="2817" y="917"/>
                </a:cubicBezTo>
                <a:close/>
              </a:path>
            </a:pathLst>
          </a:cu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Calibri" panose="020F0502020204030204" pitchFamily="34" charset="0"/>
            </a:endParaRPr>
          </a:p>
        </p:txBody>
      </p:sp>
      <p:sp>
        <p:nvSpPr>
          <p:cNvPr id="26" name="Freeform 5">
            <a:extLst>
              <a:ext uri="{FF2B5EF4-FFF2-40B4-BE49-F238E27FC236}">
                <a16:creationId xmlns:a16="http://schemas.microsoft.com/office/drawing/2014/main" id="{CD16A088-F277-4B1E-A76C-A3A8E8BC32C3}"/>
              </a:ext>
            </a:extLst>
          </p:cNvPr>
          <p:cNvSpPr>
            <a:spLocks/>
          </p:cNvSpPr>
          <p:nvPr/>
        </p:nvSpPr>
        <p:spPr bwMode="auto">
          <a:xfrm>
            <a:off x="396875" y="3870240"/>
            <a:ext cx="4175125" cy="2131084"/>
          </a:xfrm>
          <a:custGeom>
            <a:avLst/>
            <a:gdLst>
              <a:gd name="T0" fmla="*/ 2817 w 3166"/>
              <a:gd name="T1" fmla="*/ 917 h 1614"/>
              <a:gd name="T2" fmla="*/ 2775 w 3166"/>
              <a:gd name="T3" fmla="*/ 919 h 1614"/>
              <a:gd name="T4" fmla="*/ 2344 w 3166"/>
              <a:gd name="T5" fmla="*/ 652 h 1614"/>
              <a:gd name="T6" fmla="*/ 2230 w 3166"/>
              <a:gd name="T7" fmla="*/ 666 h 1614"/>
              <a:gd name="T8" fmla="*/ 1544 w 3166"/>
              <a:gd name="T9" fmla="*/ 0 h 1614"/>
              <a:gd name="T10" fmla="*/ 858 w 3166"/>
              <a:gd name="T11" fmla="*/ 676 h 1614"/>
              <a:gd name="T12" fmla="*/ 708 w 3166"/>
              <a:gd name="T13" fmla="*/ 652 h 1614"/>
              <a:gd name="T14" fmla="*/ 227 w 3166"/>
              <a:gd name="T15" fmla="*/ 1133 h 1614"/>
              <a:gd name="T16" fmla="*/ 228 w 3166"/>
              <a:gd name="T17" fmla="*/ 1159 h 1614"/>
              <a:gd name="T18" fmla="*/ 227 w 3166"/>
              <a:gd name="T19" fmla="*/ 1159 h 1614"/>
              <a:gd name="T20" fmla="*/ 0 w 3166"/>
              <a:gd name="T21" fmla="*/ 1386 h 1614"/>
              <a:gd name="T22" fmla="*/ 227 w 3166"/>
              <a:gd name="T23" fmla="*/ 1614 h 1614"/>
              <a:gd name="T24" fmla="*/ 2817 w 3166"/>
              <a:gd name="T25" fmla="*/ 1614 h 1614"/>
              <a:gd name="T26" fmla="*/ 3166 w 3166"/>
              <a:gd name="T27" fmla="*/ 1265 h 1614"/>
              <a:gd name="T28" fmla="*/ 2817 w 3166"/>
              <a:gd name="T29" fmla="*/ 917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66" h="1614">
                <a:moveTo>
                  <a:pt x="2817" y="917"/>
                </a:moveTo>
                <a:cubicBezTo>
                  <a:pt x="2803" y="917"/>
                  <a:pt x="2789" y="918"/>
                  <a:pt x="2775" y="919"/>
                </a:cubicBezTo>
                <a:cubicBezTo>
                  <a:pt x="2696" y="761"/>
                  <a:pt x="2533" y="652"/>
                  <a:pt x="2344" y="652"/>
                </a:cubicBezTo>
                <a:cubicBezTo>
                  <a:pt x="2305" y="652"/>
                  <a:pt x="2266" y="657"/>
                  <a:pt x="2230" y="666"/>
                </a:cubicBezTo>
                <a:cubicBezTo>
                  <a:pt x="2219" y="296"/>
                  <a:pt x="1916" y="0"/>
                  <a:pt x="1544" y="0"/>
                </a:cubicBezTo>
                <a:cubicBezTo>
                  <a:pt x="1168" y="0"/>
                  <a:pt x="863" y="302"/>
                  <a:pt x="858" y="676"/>
                </a:cubicBezTo>
                <a:cubicBezTo>
                  <a:pt x="810" y="661"/>
                  <a:pt x="760" y="652"/>
                  <a:pt x="708" y="652"/>
                </a:cubicBezTo>
                <a:cubicBezTo>
                  <a:pt x="442" y="652"/>
                  <a:pt x="227" y="867"/>
                  <a:pt x="227" y="1133"/>
                </a:cubicBezTo>
                <a:cubicBezTo>
                  <a:pt x="227" y="1142"/>
                  <a:pt x="227" y="1150"/>
                  <a:pt x="228" y="1159"/>
                </a:cubicBezTo>
                <a:cubicBezTo>
                  <a:pt x="228" y="1159"/>
                  <a:pt x="227" y="1159"/>
                  <a:pt x="227" y="1159"/>
                </a:cubicBezTo>
                <a:cubicBezTo>
                  <a:pt x="101" y="1159"/>
                  <a:pt x="0" y="1261"/>
                  <a:pt x="0" y="1386"/>
                </a:cubicBezTo>
                <a:cubicBezTo>
                  <a:pt x="0" y="1512"/>
                  <a:pt x="101" y="1614"/>
                  <a:pt x="227" y="1614"/>
                </a:cubicBezTo>
                <a:cubicBezTo>
                  <a:pt x="2817" y="1614"/>
                  <a:pt x="2817" y="1614"/>
                  <a:pt x="2817" y="1614"/>
                </a:cubicBezTo>
                <a:cubicBezTo>
                  <a:pt x="3010" y="1614"/>
                  <a:pt x="3166" y="1458"/>
                  <a:pt x="3166" y="1265"/>
                </a:cubicBezTo>
                <a:cubicBezTo>
                  <a:pt x="3166" y="1073"/>
                  <a:pt x="3010" y="917"/>
                  <a:pt x="2817" y="917"/>
                </a:cubicBezTo>
                <a:close/>
              </a:path>
            </a:pathLst>
          </a:cu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Calibri" panose="020F0502020204030204" pitchFamily="34" charset="0"/>
            </a:endParaRPr>
          </a:p>
        </p:txBody>
      </p:sp>
      <p:pic>
        <p:nvPicPr>
          <p:cNvPr id="2" name="图片 1">
            <a:extLst>
              <a:ext uri="{FF2B5EF4-FFF2-40B4-BE49-F238E27FC236}">
                <a16:creationId xmlns:a16="http://schemas.microsoft.com/office/drawing/2014/main" id="{4D8ACDFA-0FCB-0B68-3B6F-26F7EBC0A8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34021" y="-349890"/>
            <a:ext cx="5333143" cy="5333143"/>
          </a:xfrm>
          <a:prstGeom prst="rect">
            <a:avLst/>
          </a:prstGeom>
        </p:spPr>
      </p:pic>
      <p:sp>
        <p:nvSpPr>
          <p:cNvPr id="6" name="PA_矩形 8">
            <a:extLst>
              <a:ext uri="{FF2B5EF4-FFF2-40B4-BE49-F238E27FC236}">
                <a16:creationId xmlns:a16="http://schemas.microsoft.com/office/drawing/2014/main" id="{7A6967B1-90BB-B239-AD25-B07FC8786520}"/>
              </a:ext>
            </a:extLst>
          </p:cNvPr>
          <p:cNvSpPr/>
          <p:nvPr>
            <p:custDataLst>
              <p:tags r:id="rId1"/>
            </p:custDataLst>
          </p:nvPr>
        </p:nvSpPr>
        <p:spPr>
          <a:xfrm>
            <a:off x="2436101" y="2469222"/>
            <a:ext cx="2110497" cy="461665"/>
          </a:xfrm>
          <a:prstGeom prst="rect">
            <a:avLst/>
          </a:prstGeom>
        </p:spPr>
        <p:txBody>
          <a:bodyPr wrap="square">
            <a:spAutoFit/>
          </a:bodyPr>
          <a:lstStyle/>
          <a:p>
            <a:pPr defTabSz="685800"/>
            <a:r>
              <a:rPr lang="en-US" altLang="zh-CN" sz="2400" b="1" kern="0" dirty="0">
                <a:solidFill>
                  <a:schemeClr val="bg1"/>
                </a:solidFill>
                <a:latin typeface="+mj-lt"/>
                <a:ea typeface="微软雅黑"/>
              </a:rPr>
              <a:t>Text2human</a:t>
            </a:r>
          </a:p>
        </p:txBody>
      </p:sp>
      <p:cxnSp>
        <p:nvCxnSpPr>
          <p:cNvPr id="7" name="直接连接符 6">
            <a:extLst>
              <a:ext uri="{FF2B5EF4-FFF2-40B4-BE49-F238E27FC236}">
                <a16:creationId xmlns:a16="http://schemas.microsoft.com/office/drawing/2014/main" id="{4DFFB67C-9687-EAD1-7EDD-B810B0AE0063}"/>
              </a:ext>
            </a:extLst>
          </p:cNvPr>
          <p:cNvCxnSpPr/>
          <p:nvPr/>
        </p:nvCxnSpPr>
        <p:spPr>
          <a:xfrm>
            <a:off x="2528033" y="2387914"/>
            <a:ext cx="4572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436D4CE4-29DB-F673-0DC2-C70ACB6540D1}"/>
              </a:ext>
            </a:extLst>
          </p:cNvPr>
          <p:cNvGrpSpPr/>
          <p:nvPr/>
        </p:nvGrpSpPr>
        <p:grpSpPr>
          <a:xfrm>
            <a:off x="4454218" y="2578240"/>
            <a:ext cx="3301026" cy="1166535"/>
            <a:chOff x="4027702" y="103465"/>
            <a:chExt cx="3838389" cy="1356431"/>
          </a:xfrm>
        </p:grpSpPr>
        <p:grpSp>
          <p:nvGrpSpPr>
            <p:cNvPr id="27" name="组合 26">
              <a:extLst>
                <a:ext uri="{FF2B5EF4-FFF2-40B4-BE49-F238E27FC236}">
                  <a16:creationId xmlns:a16="http://schemas.microsoft.com/office/drawing/2014/main" id="{D484193D-0FEC-CBEF-96A6-8525CBFC70BB}"/>
                </a:ext>
              </a:extLst>
            </p:cNvPr>
            <p:cNvGrpSpPr/>
            <p:nvPr/>
          </p:nvGrpSpPr>
          <p:grpSpPr>
            <a:xfrm>
              <a:off x="4027702" y="103465"/>
              <a:ext cx="1352562" cy="1356431"/>
              <a:chOff x="4946184" y="827217"/>
              <a:chExt cx="1959364" cy="1964969"/>
            </a:xfrm>
          </p:grpSpPr>
          <p:sp>
            <p:nvSpPr>
              <p:cNvPr id="30" name="椭圆 29">
                <a:extLst>
                  <a:ext uri="{FF2B5EF4-FFF2-40B4-BE49-F238E27FC236}">
                    <a16:creationId xmlns:a16="http://schemas.microsoft.com/office/drawing/2014/main" id="{C8A73731-9AAF-FD03-9140-4B80EBE2C774}"/>
                  </a:ext>
                </a:extLst>
              </p:cNvPr>
              <p:cNvSpPr/>
              <p:nvPr/>
            </p:nvSpPr>
            <p:spPr>
              <a:xfrm>
                <a:off x="5102679" y="1384976"/>
                <a:ext cx="1616528" cy="1407210"/>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1" name="图片 30">
                <a:extLst>
                  <a:ext uri="{FF2B5EF4-FFF2-40B4-BE49-F238E27FC236}">
                    <a16:creationId xmlns:a16="http://schemas.microsoft.com/office/drawing/2014/main" id="{D5905E72-58AA-40E4-FD3E-B8C6D6BADD22}"/>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14709" t="15952" r="13782" b="6500"/>
              <a:stretch/>
            </p:blipFill>
            <p:spPr>
              <a:xfrm rot="21326996">
                <a:off x="4946184" y="827217"/>
                <a:ext cx="1959364" cy="1959364"/>
              </a:xfrm>
              <a:prstGeom prst="ellipse">
                <a:avLst/>
              </a:prstGeom>
            </p:spPr>
          </p:pic>
        </p:grpSp>
        <p:sp>
          <p:nvSpPr>
            <p:cNvPr id="29" name="文本框 2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BD531EAA-BFFB-35E2-83B3-38D6A78545F4}"/>
                </a:ext>
              </a:extLst>
            </p:cNvPr>
            <p:cNvSpPr txBox="1"/>
            <p:nvPr/>
          </p:nvSpPr>
          <p:spPr>
            <a:xfrm>
              <a:off x="5416487" y="725730"/>
              <a:ext cx="2449604" cy="393666"/>
            </a:xfrm>
            <a:prstGeom prst="rect">
              <a:avLst/>
            </a:prstGeom>
            <a:noFill/>
          </p:spPr>
          <p:txBody>
            <a:bodyPr wrap="none" rtlCol="0">
              <a:spAutoFit/>
            </a:bodyPr>
            <a:lstStyle/>
            <a:p>
              <a:pPr lvl="0">
                <a:defRPr/>
              </a:pPr>
              <a:r>
                <a:rPr lang="en-US" altLang="zh-CN" sz="1600" b="1" dirty="0">
                  <a:solidFill>
                    <a:srgbClr val="6A4678"/>
                  </a:solidFill>
                  <a:latin typeface="+mj-lt"/>
                </a:rPr>
                <a:t>VQ-Diffusion Model</a:t>
              </a:r>
            </a:p>
          </p:txBody>
        </p:sp>
      </p:grpSp>
      <p:grpSp>
        <p:nvGrpSpPr>
          <p:cNvPr id="32" name="组合 31">
            <a:extLst>
              <a:ext uri="{FF2B5EF4-FFF2-40B4-BE49-F238E27FC236}">
                <a16:creationId xmlns:a16="http://schemas.microsoft.com/office/drawing/2014/main" id="{801C50EF-F3F3-9814-DE6B-9571B16A4AB6}"/>
              </a:ext>
            </a:extLst>
          </p:cNvPr>
          <p:cNvGrpSpPr/>
          <p:nvPr/>
        </p:nvGrpSpPr>
        <p:grpSpPr>
          <a:xfrm>
            <a:off x="5172684" y="3783294"/>
            <a:ext cx="2345073" cy="1231200"/>
            <a:chOff x="4027702" y="1492141"/>
            <a:chExt cx="2721340" cy="1356431"/>
          </a:xfrm>
        </p:grpSpPr>
        <p:grpSp>
          <p:nvGrpSpPr>
            <p:cNvPr id="33" name="组合 32">
              <a:extLst>
                <a:ext uri="{FF2B5EF4-FFF2-40B4-BE49-F238E27FC236}">
                  <a16:creationId xmlns:a16="http://schemas.microsoft.com/office/drawing/2014/main" id="{BAF08E06-D0DA-41B9-2211-2F279DC9627A}"/>
                </a:ext>
              </a:extLst>
            </p:cNvPr>
            <p:cNvGrpSpPr/>
            <p:nvPr/>
          </p:nvGrpSpPr>
          <p:grpSpPr>
            <a:xfrm>
              <a:off x="4027702" y="1492141"/>
              <a:ext cx="1352562" cy="1356431"/>
              <a:chOff x="4946182" y="827217"/>
              <a:chExt cx="1959364" cy="1964969"/>
            </a:xfrm>
          </p:grpSpPr>
          <p:sp>
            <p:nvSpPr>
              <p:cNvPr id="35" name="椭圆 34">
                <a:extLst>
                  <a:ext uri="{FF2B5EF4-FFF2-40B4-BE49-F238E27FC236}">
                    <a16:creationId xmlns:a16="http://schemas.microsoft.com/office/drawing/2014/main" id="{73691C1F-FB1C-2703-FD57-B5371E9761C2}"/>
                  </a:ext>
                </a:extLst>
              </p:cNvPr>
              <p:cNvSpPr/>
              <p:nvPr/>
            </p:nvSpPr>
            <p:spPr>
              <a:xfrm>
                <a:off x="5102679" y="1384976"/>
                <a:ext cx="1616528" cy="1407210"/>
              </a:xfrm>
              <a:prstGeom prst="ellipse">
                <a:avLst/>
              </a:prstGeom>
              <a:solidFill>
                <a:srgbClr val="FE97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6" name="图片 35">
                <a:extLst>
                  <a:ext uri="{FF2B5EF4-FFF2-40B4-BE49-F238E27FC236}">
                    <a16:creationId xmlns:a16="http://schemas.microsoft.com/office/drawing/2014/main" id="{6ACE0CB9-84E4-F2BD-869F-98BDC93B5D58}"/>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14709" t="15952" r="13782" b="6500"/>
              <a:stretch/>
            </p:blipFill>
            <p:spPr>
              <a:xfrm rot="21326996">
                <a:off x="4946182" y="827217"/>
                <a:ext cx="1959364" cy="1959365"/>
              </a:xfrm>
              <a:prstGeom prst="ellipse">
                <a:avLst/>
              </a:prstGeom>
            </p:spPr>
          </p:pic>
        </p:grpSp>
        <p:sp>
          <p:nvSpPr>
            <p:cNvPr id="34" name="文本框 33"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23465938-F53E-8984-FE8A-451586FAF5A9}"/>
                </a:ext>
              </a:extLst>
            </p:cNvPr>
            <p:cNvSpPr txBox="1"/>
            <p:nvPr/>
          </p:nvSpPr>
          <p:spPr>
            <a:xfrm>
              <a:off x="5411183" y="2140399"/>
              <a:ext cx="1337859" cy="372990"/>
            </a:xfrm>
            <a:prstGeom prst="rect">
              <a:avLst/>
            </a:prstGeom>
            <a:noFill/>
          </p:spPr>
          <p:txBody>
            <a:bodyPr wrap="none" rtlCol="0">
              <a:spAutoFit/>
            </a:bodyPr>
            <a:lstStyle/>
            <a:p>
              <a:pPr lvl="0">
                <a:defRPr/>
              </a:pPr>
              <a:r>
                <a:rPr lang="en-US" altLang="zh-CN" sz="1600" b="1" dirty="0" err="1">
                  <a:solidFill>
                    <a:srgbClr val="6A4678"/>
                  </a:solidFill>
                  <a:latin typeface="+mj-lt"/>
                </a:rPr>
                <a:t>ClothFlow</a:t>
              </a:r>
              <a:endParaRPr lang="en-US" altLang="zh-CN" sz="1600" b="1" dirty="0">
                <a:solidFill>
                  <a:srgbClr val="6A4678"/>
                </a:solidFill>
                <a:latin typeface="+mj-lt"/>
              </a:endParaRPr>
            </a:p>
          </p:txBody>
        </p:sp>
      </p:grpSp>
      <p:sp>
        <p:nvSpPr>
          <p:cNvPr id="37" name="PA_矩形 8">
            <a:extLst>
              <a:ext uri="{FF2B5EF4-FFF2-40B4-BE49-F238E27FC236}">
                <a16:creationId xmlns:a16="http://schemas.microsoft.com/office/drawing/2014/main" id="{C3D6026F-11AA-028D-A292-826BE4A5684D}"/>
              </a:ext>
            </a:extLst>
          </p:cNvPr>
          <p:cNvSpPr/>
          <p:nvPr>
            <p:custDataLst>
              <p:tags r:id="rId2"/>
            </p:custDataLst>
          </p:nvPr>
        </p:nvSpPr>
        <p:spPr>
          <a:xfrm>
            <a:off x="262841" y="143083"/>
            <a:ext cx="3207169" cy="584775"/>
          </a:xfrm>
          <a:prstGeom prst="rect">
            <a:avLst/>
          </a:prstGeom>
        </p:spPr>
        <p:txBody>
          <a:bodyPr wrap="square">
            <a:spAutoFit/>
          </a:bodyPr>
          <a:lstStyle/>
          <a:p>
            <a:pPr defTabSz="685800"/>
            <a:r>
              <a:rPr lang="en-US" altLang="zh-CN" sz="3200" b="1" kern="0" dirty="0">
                <a:solidFill>
                  <a:schemeClr val="bg1"/>
                </a:solidFill>
                <a:latin typeface="+mj-lt"/>
                <a:ea typeface="微软雅黑"/>
              </a:rPr>
              <a:t>Conclusion</a:t>
            </a:r>
          </a:p>
        </p:txBody>
      </p:sp>
      <p:sp>
        <p:nvSpPr>
          <p:cNvPr id="4" name="椭圆 3">
            <a:extLst>
              <a:ext uri="{FF2B5EF4-FFF2-40B4-BE49-F238E27FC236}">
                <a16:creationId xmlns:a16="http://schemas.microsoft.com/office/drawing/2014/main" id="{D88883AB-F9D8-4A25-5A65-C81E1F34DA94}"/>
              </a:ext>
            </a:extLst>
          </p:cNvPr>
          <p:cNvSpPr/>
          <p:nvPr/>
        </p:nvSpPr>
        <p:spPr>
          <a:xfrm>
            <a:off x="8747544" y="4658825"/>
            <a:ext cx="792911" cy="792911"/>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5" name="图片 4">
            <a:extLst>
              <a:ext uri="{FF2B5EF4-FFF2-40B4-BE49-F238E27FC236}">
                <a16:creationId xmlns:a16="http://schemas.microsoft.com/office/drawing/2014/main" id="{9E8DCAAF-91BA-3035-C9C6-2882FE96AE8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5418" y="4207844"/>
            <a:ext cx="1004824" cy="1004824"/>
          </a:xfrm>
          <a:prstGeom prst="rect">
            <a:avLst/>
          </a:prstGeom>
        </p:spPr>
      </p:pic>
      <p:sp>
        <p:nvSpPr>
          <p:cNvPr id="15" name="椭圆 14">
            <a:extLst>
              <a:ext uri="{FF2B5EF4-FFF2-40B4-BE49-F238E27FC236}">
                <a16:creationId xmlns:a16="http://schemas.microsoft.com/office/drawing/2014/main" id="{1EB65E6E-FBDB-EADB-3DC2-D5C1551BD84E}"/>
              </a:ext>
            </a:extLst>
          </p:cNvPr>
          <p:cNvSpPr/>
          <p:nvPr/>
        </p:nvSpPr>
        <p:spPr>
          <a:xfrm>
            <a:off x="4017388" y="4308469"/>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椭圆 15">
            <a:extLst>
              <a:ext uri="{FF2B5EF4-FFF2-40B4-BE49-F238E27FC236}">
                <a16:creationId xmlns:a16="http://schemas.microsoft.com/office/drawing/2014/main" id="{D09F828E-50FB-F837-9436-F1A1D4BB4CCA}"/>
              </a:ext>
            </a:extLst>
          </p:cNvPr>
          <p:cNvSpPr/>
          <p:nvPr/>
        </p:nvSpPr>
        <p:spPr>
          <a:xfrm>
            <a:off x="3140168" y="-756971"/>
            <a:ext cx="1261182" cy="1261182"/>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7" name="椭圆 16">
            <a:extLst>
              <a:ext uri="{FF2B5EF4-FFF2-40B4-BE49-F238E27FC236}">
                <a16:creationId xmlns:a16="http://schemas.microsoft.com/office/drawing/2014/main" id="{9595B1BD-04B8-1BED-07AA-FA2D0E0DA87D}"/>
              </a:ext>
            </a:extLst>
          </p:cNvPr>
          <p:cNvSpPr/>
          <p:nvPr/>
        </p:nvSpPr>
        <p:spPr>
          <a:xfrm>
            <a:off x="8444128" y="2409622"/>
            <a:ext cx="294050" cy="29405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Tree>
    <p:extLst>
      <p:ext uri="{BB962C8B-B14F-4D97-AF65-F5344CB8AC3E}">
        <p14:creationId xmlns:p14="http://schemas.microsoft.com/office/powerpoint/2010/main" val="23050326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left)">
                                      <p:cBhvr>
                                        <p:cTn id="10" dur="500"/>
                                        <p:tgtEl>
                                          <p:spTgt spid="38"/>
                                        </p:tgtEl>
                                      </p:cBhvr>
                                    </p:animEffect>
                                  </p:childTnLst>
                                </p:cTn>
                              </p:par>
                              <p:par>
                                <p:cTn id="11" presetID="22" presetClass="entr" presetSubtype="8"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left)">
                                      <p:cBhvr>
                                        <p:cTn id="13" dur="500"/>
                                        <p:tgtEl>
                                          <p:spTgt spid="9"/>
                                        </p:tgtEl>
                                      </p:cBhvr>
                                    </p:animEffect>
                                  </p:childTnLst>
                                </p:cTn>
                              </p:par>
                              <p:par>
                                <p:cTn id="14" presetID="22" presetClass="entr" presetSubtype="8"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left)">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文本框 17">
            <a:extLst>
              <a:ext uri="{FF2B5EF4-FFF2-40B4-BE49-F238E27FC236}">
                <a16:creationId xmlns:a16="http://schemas.microsoft.com/office/drawing/2014/main" id="{2D833CA0-5F57-466B-8AEA-2915A68BAF80}"/>
              </a:ext>
            </a:extLst>
          </p:cNvPr>
          <p:cNvSpPr txBox="1"/>
          <p:nvPr/>
        </p:nvSpPr>
        <p:spPr>
          <a:xfrm>
            <a:off x="749603" y="1750256"/>
            <a:ext cx="5584685" cy="769441"/>
          </a:xfrm>
          <a:prstGeom prst="rect">
            <a:avLst/>
          </a:prstGeom>
          <a:noFill/>
        </p:spPr>
        <p:txBody>
          <a:bodyPr wrap="square">
            <a:spAutoFit/>
          </a:bodyPr>
          <a:lstStyle/>
          <a:p>
            <a:r>
              <a:rPr lang="en-US" altLang="zh-CN" sz="4400" b="1" dirty="0">
                <a:solidFill>
                  <a:srgbClr val="6A4678"/>
                </a:solidFill>
                <a:latin typeface="+mj-lt"/>
              </a:rPr>
              <a:t>Thank You </a:t>
            </a:r>
          </a:p>
        </p:txBody>
      </p:sp>
      <p:pic>
        <p:nvPicPr>
          <p:cNvPr id="7" name="图片 6">
            <a:extLst>
              <a:ext uri="{FF2B5EF4-FFF2-40B4-BE49-F238E27FC236}">
                <a16:creationId xmlns:a16="http://schemas.microsoft.com/office/drawing/2014/main" id="{55D8C73D-2124-4DC5-A607-0B42A61B8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2864" y="344129"/>
            <a:ext cx="4351136" cy="4351136"/>
          </a:xfrm>
          <a:prstGeom prst="rect">
            <a:avLst/>
          </a:prstGeom>
        </p:spPr>
      </p:pic>
      <p:sp>
        <p:nvSpPr>
          <p:cNvPr id="17" name="椭圆 16">
            <a:extLst>
              <a:ext uri="{FF2B5EF4-FFF2-40B4-BE49-F238E27FC236}">
                <a16:creationId xmlns:a16="http://schemas.microsoft.com/office/drawing/2014/main" id="{47DB5975-98E5-4425-A438-176E2C6DBFD2}"/>
              </a:ext>
            </a:extLst>
          </p:cNvPr>
          <p:cNvSpPr/>
          <p:nvPr/>
        </p:nvSpPr>
        <p:spPr>
          <a:xfrm>
            <a:off x="1307692" y="72758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72000" y="329603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4837471" y="1160206"/>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0EF08FB2-D475-16D9-8A82-BB888A744ED5}"/>
              </a:ext>
            </a:extLst>
          </p:cNvPr>
          <p:cNvSpPr/>
          <p:nvPr/>
        </p:nvSpPr>
        <p:spPr>
          <a:xfrm>
            <a:off x="751813" y="2657739"/>
            <a:ext cx="4146202" cy="1231106"/>
          </a:xfrm>
          <a:prstGeom prst="rect">
            <a:avLst/>
          </a:prstGeom>
        </p:spPr>
        <p:txBody>
          <a:bodyPr wrap="square">
            <a:spAutoFit/>
          </a:bodyPr>
          <a:lstStyle/>
          <a:p>
            <a:r>
              <a:rPr lang="en-US" altLang="zh-CN" b="1" dirty="0">
                <a:solidFill>
                  <a:srgbClr val="6A4678"/>
                </a:solidFill>
                <a:latin typeface="+mj-lt"/>
              </a:rPr>
              <a:t>Group member:</a:t>
            </a:r>
          </a:p>
          <a:p>
            <a:r>
              <a:rPr lang="en-US" altLang="zh-CN" sz="1400" dirty="0">
                <a:solidFill>
                  <a:srgbClr val="6A4678"/>
                </a:solidFill>
                <a:latin typeface="Arial" panose="020B0604020202020204" pitchFamily="34" charset="0"/>
                <a:cs typeface="Arial" panose="020B0604020202020204" pitchFamily="34" charset="0"/>
              </a:rPr>
              <a:t>Long Pan(21332147)</a:t>
            </a:r>
          </a:p>
          <a:p>
            <a:r>
              <a:rPr lang="en-US" altLang="zh-CN" sz="1400" dirty="0">
                <a:solidFill>
                  <a:srgbClr val="6A4678"/>
                </a:solidFill>
                <a:latin typeface="Arial" panose="020B0604020202020204" pitchFamily="34" charset="0"/>
                <a:cs typeface="Arial" panose="020B0604020202020204" pitchFamily="34" charset="0"/>
              </a:rPr>
              <a:t>Nitin Frederick(21330025)</a:t>
            </a:r>
          </a:p>
          <a:p>
            <a:r>
              <a:rPr lang="en-US" altLang="zh-CN" sz="1400" dirty="0">
                <a:solidFill>
                  <a:srgbClr val="6A4678"/>
                </a:solidFill>
                <a:latin typeface="Arial" panose="020B0604020202020204" pitchFamily="34" charset="0"/>
                <a:cs typeface="Arial" panose="020B0604020202020204" pitchFamily="34" charset="0"/>
              </a:rPr>
              <a:t>Weiwei Wan(22301337)</a:t>
            </a:r>
          </a:p>
          <a:p>
            <a:r>
              <a:rPr lang="en-US" altLang="zh-CN" sz="1400" dirty="0" err="1">
                <a:solidFill>
                  <a:srgbClr val="6A4678"/>
                </a:solidFill>
                <a:latin typeface="Arial" panose="020B0604020202020204" pitchFamily="34" charset="0"/>
                <a:cs typeface="Arial" panose="020B0604020202020204" pitchFamily="34" charset="0"/>
              </a:rPr>
              <a:t>Shuo</a:t>
            </a:r>
            <a:r>
              <a:rPr lang="en-US" altLang="zh-CN" sz="1400" dirty="0">
                <a:solidFill>
                  <a:srgbClr val="6A4678"/>
                </a:solidFill>
                <a:latin typeface="Arial" panose="020B0604020202020204" pitchFamily="34" charset="0"/>
                <a:cs typeface="Arial" panose="020B0604020202020204" pitchFamily="34" charset="0"/>
              </a:rPr>
              <a:t> Jia(22301057)</a:t>
            </a:r>
          </a:p>
        </p:txBody>
      </p:sp>
      <p:sp>
        <p:nvSpPr>
          <p:cNvPr id="5" name="矩形: 圆角 4">
            <a:extLst>
              <a:ext uri="{FF2B5EF4-FFF2-40B4-BE49-F238E27FC236}">
                <a16:creationId xmlns:a16="http://schemas.microsoft.com/office/drawing/2014/main" id="{5587AE95-1E53-49E4-063D-9B6995ED5C52}"/>
              </a:ext>
            </a:extLst>
          </p:cNvPr>
          <p:cNvSpPr/>
          <p:nvPr/>
        </p:nvSpPr>
        <p:spPr>
          <a:xfrm>
            <a:off x="802109" y="4053121"/>
            <a:ext cx="1239865"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rPr>
              <a:t>Group 6</a:t>
            </a:r>
          </a:p>
        </p:txBody>
      </p:sp>
      <p:sp>
        <p:nvSpPr>
          <p:cNvPr id="6" name="文本框 5">
            <a:extLst>
              <a:ext uri="{FF2B5EF4-FFF2-40B4-BE49-F238E27FC236}">
                <a16:creationId xmlns:a16="http://schemas.microsoft.com/office/drawing/2014/main" id="{D47CE706-9557-5827-35DC-DF054BF85E8A}"/>
              </a:ext>
            </a:extLst>
          </p:cNvPr>
          <p:cNvSpPr txBox="1"/>
          <p:nvPr/>
        </p:nvSpPr>
        <p:spPr>
          <a:xfrm>
            <a:off x="6563432" y="4763728"/>
            <a:ext cx="2337409" cy="307777"/>
          </a:xfrm>
          <a:prstGeom prst="rect">
            <a:avLst/>
          </a:prstGeom>
          <a:noFill/>
        </p:spPr>
        <p:txBody>
          <a:bodyPr wrap="square">
            <a:spAutoFit/>
          </a:bodyPr>
          <a:lstStyle/>
          <a:p>
            <a:r>
              <a:rPr lang="en-US" altLang="zh-CN" sz="1400" dirty="0">
                <a:solidFill>
                  <a:srgbClr val="6A4678"/>
                </a:solidFill>
                <a:latin typeface="Arial" panose="020B0604020202020204" pitchFamily="34" charset="0"/>
                <a:cs typeface="Arial" panose="020B0604020202020204" pitchFamily="34" charset="0"/>
              </a:rPr>
              <a:t>PPT Producer: Long Pan</a:t>
            </a:r>
          </a:p>
        </p:txBody>
      </p:sp>
      <p:pic>
        <p:nvPicPr>
          <p:cNvPr id="9" name="图片 8">
            <a:extLst>
              <a:ext uri="{FF2B5EF4-FFF2-40B4-BE49-F238E27FC236}">
                <a16:creationId xmlns:a16="http://schemas.microsoft.com/office/drawing/2014/main" id="{596E1264-01AE-37E9-A130-EAAC404F0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2108" y="-885130"/>
            <a:ext cx="805612" cy="805612"/>
          </a:xfrm>
          <a:prstGeom prst="rect">
            <a:avLst/>
          </a:prstGeom>
        </p:spPr>
      </p:pic>
    </p:spTree>
    <p:extLst>
      <p:ext uri="{BB962C8B-B14F-4D97-AF65-F5344CB8AC3E}">
        <p14:creationId xmlns:p14="http://schemas.microsoft.com/office/powerpoint/2010/main" val="17046019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椭圆 20">
            <a:extLst>
              <a:ext uri="{FF2B5EF4-FFF2-40B4-BE49-F238E27FC236}">
                <a16:creationId xmlns:a16="http://schemas.microsoft.com/office/drawing/2014/main" id="{A63A6C17-6B67-42A5-8A73-0704FA46D71E}"/>
              </a:ext>
            </a:extLst>
          </p:cNvPr>
          <p:cNvSpPr/>
          <p:nvPr/>
        </p:nvSpPr>
        <p:spPr>
          <a:xfrm>
            <a:off x="-1231809" y="-1121598"/>
            <a:ext cx="4136716" cy="3819357"/>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3" name="椭圆 12">
            <a:extLst>
              <a:ext uri="{FF2B5EF4-FFF2-40B4-BE49-F238E27FC236}">
                <a16:creationId xmlns:a16="http://schemas.microsoft.com/office/drawing/2014/main" id="{120CB156-88D7-4EDC-B057-9992E1592DCD}"/>
              </a:ext>
            </a:extLst>
          </p:cNvPr>
          <p:cNvSpPr/>
          <p:nvPr/>
        </p:nvSpPr>
        <p:spPr>
          <a:xfrm>
            <a:off x="6358412" y="2576871"/>
            <a:ext cx="3481222" cy="3448480"/>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7" name="矩形: 圆角 6">
            <a:extLst>
              <a:ext uri="{FF2B5EF4-FFF2-40B4-BE49-F238E27FC236}">
                <a16:creationId xmlns:a16="http://schemas.microsoft.com/office/drawing/2014/main" id="{DC295ABE-D09A-4528-AC74-2A4FF8515717}"/>
              </a:ext>
            </a:extLst>
          </p:cNvPr>
          <p:cNvSpPr/>
          <p:nvPr/>
        </p:nvSpPr>
        <p:spPr>
          <a:xfrm>
            <a:off x="285632" y="914400"/>
            <a:ext cx="8572736" cy="3314700"/>
          </a:xfrm>
          <a:prstGeom prst="roundRect">
            <a:avLst>
              <a:gd name="adj" fmla="val 1117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9" name="图片 8">
            <a:extLst>
              <a:ext uri="{FF2B5EF4-FFF2-40B4-BE49-F238E27FC236}">
                <a16:creationId xmlns:a16="http://schemas.microsoft.com/office/drawing/2014/main" id="{6C52696E-70AF-4137-B8ED-877DA770F6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860" y="1084252"/>
            <a:ext cx="4185747" cy="3968708"/>
          </a:xfrm>
          <a:prstGeom prst="rect">
            <a:avLst/>
          </a:prstGeom>
        </p:spPr>
      </p:pic>
      <p:sp>
        <p:nvSpPr>
          <p:cNvPr id="10" name="PA_矩形 8">
            <a:extLst>
              <a:ext uri="{FF2B5EF4-FFF2-40B4-BE49-F238E27FC236}">
                <a16:creationId xmlns:a16="http://schemas.microsoft.com/office/drawing/2014/main" id="{E0C34E79-3287-451E-86CC-F4ADCC5B5608}"/>
              </a:ext>
            </a:extLst>
          </p:cNvPr>
          <p:cNvSpPr/>
          <p:nvPr>
            <p:custDataLst>
              <p:tags r:id="rId1"/>
            </p:custDataLst>
          </p:nvPr>
        </p:nvSpPr>
        <p:spPr>
          <a:xfrm>
            <a:off x="1524784" y="1170619"/>
            <a:ext cx="3207169" cy="584775"/>
          </a:xfrm>
          <a:prstGeom prst="rect">
            <a:avLst/>
          </a:prstGeom>
        </p:spPr>
        <p:txBody>
          <a:bodyPr wrap="square">
            <a:spAutoFit/>
          </a:bodyPr>
          <a:lstStyle/>
          <a:p>
            <a:pPr defTabSz="685800"/>
            <a:r>
              <a:rPr lang="en-US" altLang="zh-CN" sz="3200" b="1" kern="0" dirty="0">
                <a:solidFill>
                  <a:srgbClr val="393663"/>
                </a:solidFill>
                <a:latin typeface="+mj-lt"/>
                <a:ea typeface="微软雅黑"/>
              </a:rPr>
              <a:t>Introduction</a:t>
            </a:r>
          </a:p>
        </p:txBody>
      </p:sp>
      <p:sp>
        <p:nvSpPr>
          <p:cNvPr id="12" name="矩形 11">
            <a:extLst>
              <a:ext uri="{FF2B5EF4-FFF2-40B4-BE49-F238E27FC236}">
                <a16:creationId xmlns:a16="http://schemas.microsoft.com/office/drawing/2014/main" id="{C195B90A-8F34-4A9D-88E1-6ADF05AC0E7A}"/>
              </a:ext>
            </a:extLst>
          </p:cNvPr>
          <p:cNvSpPr/>
          <p:nvPr/>
        </p:nvSpPr>
        <p:spPr>
          <a:xfrm>
            <a:off x="3290259" y="1783373"/>
            <a:ext cx="5062830" cy="1162113"/>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Generate a human parsing mask with diverse clothes shapes based on the given human pose and user-specified texts describing the clothes shapes. </a:t>
            </a:r>
          </a:p>
        </p:txBody>
      </p:sp>
      <p:sp>
        <p:nvSpPr>
          <p:cNvPr id="15" name="!!r-rect">
            <a:extLst>
              <a:ext uri="{FF2B5EF4-FFF2-40B4-BE49-F238E27FC236}">
                <a16:creationId xmlns:a16="http://schemas.microsoft.com/office/drawing/2014/main" id="{7702BF9A-29D8-4D61-8BF0-71B8303584CF}"/>
              </a:ext>
            </a:extLst>
          </p:cNvPr>
          <p:cNvSpPr/>
          <p:nvPr/>
        </p:nvSpPr>
        <p:spPr>
          <a:xfrm>
            <a:off x="4153914" y="1312517"/>
            <a:ext cx="1690990"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rPr>
              <a:t>How it works?</a:t>
            </a:r>
            <a:endParaRPr kumimoji="0" lang="zh-CN" altLang="en-US"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sp>
        <p:nvSpPr>
          <p:cNvPr id="17" name="文本框 16"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D6C88F8C-3BAD-4061-8581-9BC14169E0A1}"/>
              </a:ext>
            </a:extLst>
          </p:cNvPr>
          <p:cNvSpPr txBox="1"/>
          <p:nvPr/>
        </p:nvSpPr>
        <p:spPr>
          <a:xfrm>
            <a:off x="5224105" y="270233"/>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Introduction</a:t>
            </a:r>
          </a:p>
        </p:txBody>
      </p:sp>
      <p:sp>
        <p:nvSpPr>
          <p:cNvPr id="18" name="文本框 17"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96E69D8E-A403-4B5A-9FBA-2C9DF7650AEB}"/>
              </a:ext>
            </a:extLst>
          </p:cNvPr>
          <p:cNvSpPr txBox="1"/>
          <p:nvPr/>
        </p:nvSpPr>
        <p:spPr>
          <a:xfrm>
            <a:off x="6487016" y="270234"/>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History</a:t>
            </a:r>
          </a:p>
        </p:txBody>
      </p:sp>
      <p:sp>
        <p:nvSpPr>
          <p:cNvPr id="20" name="文本框 19"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43AA8F9C-AB2B-4D68-A9AF-74C782E61998}"/>
              </a:ext>
            </a:extLst>
          </p:cNvPr>
          <p:cNvSpPr txBox="1"/>
          <p:nvPr/>
        </p:nvSpPr>
        <p:spPr>
          <a:xfrm>
            <a:off x="7749927" y="275647"/>
            <a:ext cx="115200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6A4678"/>
                </a:solidFill>
                <a:effectLst/>
                <a:uLnTx/>
                <a:uFillTx/>
                <a:latin typeface="+mj-lt"/>
                <a:ea typeface="微软雅黑 Light"/>
                <a:cs typeface="+mn-cs"/>
              </a:rPr>
              <a:t>Significance</a:t>
            </a:r>
          </a:p>
        </p:txBody>
      </p:sp>
      <p:sp>
        <p:nvSpPr>
          <p:cNvPr id="22" name="椭圆 21">
            <a:extLst>
              <a:ext uri="{FF2B5EF4-FFF2-40B4-BE49-F238E27FC236}">
                <a16:creationId xmlns:a16="http://schemas.microsoft.com/office/drawing/2014/main" id="{3216D448-86E8-4EF8-A612-D66E81D5BB7D}"/>
              </a:ext>
            </a:extLst>
          </p:cNvPr>
          <p:cNvSpPr/>
          <p:nvPr/>
        </p:nvSpPr>
        <p:spPr>
          <a:xfrm>
            <a:off x="4697903" y="4074168"/>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3" name="椭圆 22">
            <a:extLst>
              <a:ext uri="{FF2B5EF4-FFF2-40B4-BE49-F238E27FC236}">
                <a16:creationId xmlns:a16="http://schemas.microsoft.com/office/drawing/2014/main" id="{B03D40A1-E418-4253-9359-C25E499BA74A}"/>
              </a:ext>
            </a:extLst>
          </p:cNvPr>
          <p:cNvSpPr/>
          <p:nvPr/>
        </p:nvSpPr>
        <p:spPr>
          <a:xfrm>
            <a:off x="1853019" y="44883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4" name="椭圆 23">
            <a:extLst>
              <a:ext uri="{FF2B5EF4-FFF2-40B4-BE49-F238E27FC236}">
                <a16:creationId xmlns:a16="http://schemas.microsoft.com/office/drawing/2014/main" id="{6053081C-3575-4991-A22C-4C441A9BE77F}"/>
              </a:ext>
            </a:extLst>
          </p:cNvPr>
          <p:cNvSpPr/>
          <p:nvPr/>
        </p:nvSpPr>
        <p:spPr>
          <a:xfrm>
            <a:off x="8633319" y="2935138"/>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CCBADF2A-4695-A74E-A53E-B5D15AE95447}"/>
              </a:ext>
            </a:extLst>
          </p:cNvPr>
          <p:cNvSpPr/>
          <p:nvPr/>
        </p:nvSpPr>
        <p:spPr>
          <a:xfrm>
            <a:off x="3290259" y="3039311"/>
            <a:ext cx="5062830" cy="792781"/>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Enrich the human parsing mask with diverse textures of clothes based on texts describing the clothes textures.</a:t>
            </a:r>
          </a:p>
        </p:txBody>
      </p:sp>
      <p:pic>
        <p:nvPicPr>
          <p:cNvPr id="6" name="图片 5">
            <a:extLst>
              <a:ext uri="{FF2B5EF4-FFF2-40B4-BE49-F238E27FC236}">
                <a16:creationId xmlns:a16="http://schemas.microsoft.com/office/drawing/2014/main" id="{5E3E03A0-ABF2-0AC7-3BAC-478C380DAC28}"/>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2630794" y="1744246"/>
            <a:ext cx="652414" cy="487834"/>
          </a:xfrm>
          <a:prstGeom prst="rect">
            <a:avLst/>
          </a:prstGeom>
        </p:spPr>
      </p:pic>
      <p:pic>
        <p:nvPicPr>
          <p:cNvPr id="8" name="图片 7">
            <a:extLst>
              <a:ext uri="{FF2B5EF4-FFF2-40B4-BE49-F238E27FC236}">
                <a16:creationId xmlns:a16="http://schemas.microsoft.com/office/drawing/2014/main" id="{1E955EE0-BEB7-7AC3-EEE1-C6A3A5AAAF8A}"/>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2614978" y="2975595"/>
            <a:ext cx="652414" cy="487834"/>
          </a:xfrm>
          <a:prstGeom prst="rect">
            <a:avLst/>
          </a:prstGeom>
        </p:spPr>
      </p:pic>
      <p:pic>
        <p:nvPicPr>
          <p:cNvPr id="2" name="图片 1">
            <a:extLst>
              <a:ext uri="{FF2B5EF4-FFF2-40B4-BE49-F238E27FC236}">
                <a16:creationId xmlns:a16="http://schemas.microsoft.com/office/drawing/2014/main" id="{FDD1F0A0-24A4-D344-62DE-345143ABFA24}"/>
              </a:ext>
            </a:extLst>
          </p:cNvPr>
          <p:cNvPicPr>
            <a:picLocks noChangeAspect="1"/>
          </p:cNvPicPr>
          <p:nvPr/>
        </p:nvPicPr>
        <p:blipFill rotWithShape="1">
          <a:blip r:embed="rId6">
            <a:extLst>
              <a:ext uri="{28A0092B-C50C-407E-A947-70E740481C1C}">
                <a14:useLocalDpi xmlns:a14="http://schemas.microsoft.com/office/drawing/2010/main" val="0"/>
              </a:ext>
            </a:extLst>
          </a:blip>
          <a:srcRect l="21660" t="26505" r="8649" b="11383"/>
          <a:stretch/>
        </p:blipFill>
        <p:spPr>
          <a:xfrm>
            <a:off x="4277288" y="5498336"/>
            <a:ext cx="841230" cy="749732"/>
          </a:xfrm>
          <a:prstGeom prst="rect">
            <a:avLst/>
          </a:prstGeom>
        </p:spPr>
      </p:pic>
    </p:spTree>
    <p:extLst>
      <p:ext uri="{BB962C8B-B14F-4D97-AF65-F5344CB8AC3E}">
        <p14:creationId xmlns:p14="http://schemas.microsoft.com/office/powerpoint/2010/main" val="15217612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椭圆 11">
            <a:extLst>
              <a:ext uri="{FF2B5EF4-FFF2-40B4-BE49-F238E27FC236}">
                <a16:creationId xmlns:a16="http://schemas.microsoft.com/office/drawing/2014/main" id="{F8C88E8F-19A2-B9F6-84FF-2C4794DF6727}"/>
              </a:ext>
            </a:extLst>
          </p:cNvPr>
          <p:cNvSpPr/>
          <p:nvPr/>
        </p:nvSpPr>
        <p:spPr>
          <a:xfrm>
            <a:off x="440796" y="209520"/>
            <a:ext cx="281099" cy="281099"/>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26" name="图片 25">
            <a:extLst>
              <a:ext uri="{FF2B5EF4-FFF2-40B4-BE49-F238E27FC236}">
                <a16:creationId xmlns:a16="http://schemas.microsoft.com/office/drawing/2014/main" id="{9549B934-AF8B-C713-2AB8-AB13255E64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385437" y="5185442"/>
            <a:ext cx="703734" cy="1042970"/>
          </a:xfrm>
          <a:prstGeom prst="rect">
            <a:avLst/>
          </a:prstGeom>
        </p:spPr>
      </p:pic>
      <p:sp>
        <p:nvSpPr>
          <p:cNvPr id="4" name="椭圆 3">
            <a:extLst>
              <a:ext uri="{FF2B5EF4-FFF2-40B4-BE49-F238E27FC236}">
                <a16:creationId xmlns:a16="http://schemas.microsoft.com/office/drawing/2014/main" id="{739C68EE-6135-4138-846B-12D0BAC3963B}"/>
              </a:ext>
            </a:extLst>
          </p:cNvPr>
          <p:cNvSpPr/>
          <p:nvPr/>
        </p:nvSpPr>
        <p:spPr>
          <a:xfrm>
            <a:off x="2175753" y="2622638"/>
            <a:ext cx="4792494" cy="4792494"/>
          </a:xfrm>
          <a:prstGeom prst="ellipse">
            <a:avLst/>
          </a:prstGeom>
          <a:solidFill>
            <a:srgbClr val="FEA278"/>
          </a:solidFill>
          <a:ln>
            <a:noFill/>
          </a:ln>
          <a:effectLst>
            <a:outerShdw blurRad="127000" dist="127000" dir="189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grpSp>
        <p:nvGrpSpPr>
          <p:cNvPr id="20" name="组合 19">
            <a:extLst>
              <a:ext uri="{FF2B5EF4-FFF2-40B4-BE49-F238E27FC236}">
                <a16:creationId xmlns:a16="http://schemas.microsoft.com/office/drawing/2014/main" id="{D6EA92D4-21CC-4A1E-874C-82BDEE46AF19}"/>
              </a:ext>
            </a:extLst>
          </p:cNvPr>
          <p:cNvGrpSpPr/>
          <p:nvPr/>
        </p:nvGrpSpPr>
        <p:grpSpPr>
          <a:xfrm>
            <a:off x="318655" y="637309"/>
            <a:ext cx="3061854" cy="1662546"/>
            <a:chOff x="318655" y="637309"/>
            <a:chExt cx="3061854" cy="1662546"/>
          </a:xfrm>
        </p:grpSpPr>
        <p:sp>
          <p:nvSpPr>
            <p:cNvPr id="9" name="矩形 8">
              <a:extLst>
                <a:ext uri="{FF2B5EF4-FFF2-40B4-BE49-F238E27FC236}">
                  <a16:creationId xmlns:a16="http://schemas.microsoft.com/office/drawing/2014/main" id="{6F9D5988-5660-4E02-BFEA-E2BD55D630ED}"/>
                </a:ext>
              </a:extLst>
            </p:cNvPr>
            <p:cNvSpPr/>
            <p:nvPr/>
          </p:nvSpPr>
          <p:spPr>
            <a:xfrm>
              <a:off x="318655" y="637309"/>
              <a:ext cx="3061854" cy="1662546"/>
            </a:xfrm>
            <a:prstGeom prst="rect">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5" name="文本框 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96447CC7-D0A7-4DFD-88CA-E73E7DB11112}"/>
                </a:ext>
              </a:extLst>
            </p:cNvPr>
            <p:cNvSpPr txBox="1"/>
            <p:nvPr/>
          </p:nvSpPr>
          <p:spPr>
            <a:xfrm>
              <a:off x="326956" y="738210"/>
              <a:ext cx="3045251" cy="584775"/>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600" dirty="0"/>
                <a:t>Generative Adversarial Network (GAN)</a:t>
              </a:r>
            </a:p>
          </p:txBody>
        </p:sp>
        <p:sp>
          <p:nvSpPr>
            <p:cNvPr id="6" name="矩形 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5C5DFF7E-B1DC-47A1-BA44-21C6AD0E22AD}"/>
                </a:ext>
              </a:extLst>
            </p:cNvPr>
            <p:cNvSpPr/>
            <p:nvPr/>
          </p:nvSpPr>
          <p:spPr>
            <a:xfrm>
              <a:off x="351440" y="1331508"/>
              <a:ext cx="2996282" cy="792781"/>
            </a:xfrm>
            <a:prstGeom prst="rect">
              <a:avLst/>
            </a:prstGeom>
          </p:spPr>
          <p:txBody>
            <a:bodyPr wrap="square">
              <a:spAutoFit/>
            </a:bodyPr>
            <a:lstStyle/>
            <a:p>
              <a:pPr marL="0" marR="0" lvl="0" indent="0" defTabSz="685800" eaLnBrk="1" fontAlgn="auto" latinLnBrk="0" hangingPunct="1">
                <a:lnSpc>
                  <a:spcPct val="15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noProof="0" dirty="0">
                  <a:ln>
                    <a:noFill/>
                  </a:ln>
                  <a:solidFill>
                    <a:schemeClr val="tx1">
                      <a:lumMod val="75000"/>
                      <a:lumOff val="25000"/>
                    </a:schemeClr>
                  </a:solidFill>
                  <a:effectLst/>
                  <a:uLnTx/>
                  <a:uFillTx/>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rPr>
                <a:t>It has powerful capabilities in generating high-fidelity images.</a:t>
              </a:r>
            </a:p>
          </p:txBody>
        </p:sp>
      </p:grpSp>
      <p:grpSp>
        <p:nvGrpSpPr>
          <p:cNvPr id="21" name="组合 20">
            <a:extLst>
              <a:ext uri="{FF2B5EF4-FFF2-40B4-BE49-F238E27FC236}">
                <a16:creationId xmlns:a16="http://schemas.microsoft.com/office/drawing/2014/main" id="{9BA7084F-D9B3-48E3-A8B5-AD74AFFE7AF5}"/>
              </a:ext>
            </a:extLst>
          </p:cNvPr>
          <p:cNvGrpSpPr/>
          <p:nvPr/>
        </p:nvGrpSpPr>
        <p:grpSpPr>
          <a:xfrm>
            <a:off x="307548" y="2576945"/>
            <a:ext cx="3072961" cy="2060892"/>
            <a:chOff x="307548" y="2576945"/>
            <a:chExt cx="3072961" cy="2060892"/>
          </a:xfrm>
        </p:grpSpPr>
        <p:sp>
          <p:nvSpPr>
            <p:cNvPr id="10" name="矩形 9">
              <a:extLst>
                <a:ext uri="{FF2B5EF4-FFF2-40B4-BE49-F238E27FC236}">
                  <a16:creationId xmlns:a16="http://schemas.microsoft.com/office/drawing/2014/main" id="{26CCC82E-2CD6-43F3-9A9A-A727077CD870}"/>
                </a:ext>
              </a:extLst>
            </p:cNvPr>
            <p:cNvSpPr/>
            <p:nvPr/>
          </p:nvSpPr>
          <p:spPr>
            <a:xfrm>
              <a:off x="318655" y="2576945"/>
              <a:ext cx="3061854" cy="2060892"/>
            </a:xfrm>
            <a:prstGeom prst="rect">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7" name="文本框 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1896B37-3EF4-4559-884D-E1BBD098E2C7}"/>
                </a:ext>
              </a:extLst>
            </p:cNvPr>
            <p:cNvSpPr txBox="1"/>
            <p:nvPr/>
          </p:nvSpPr>
          <p:spPr>
            <a:xfrm>
              <a:off x="307548" y="2666215"/>
              <a:ext cx="2429756" cy="338554"/>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600" dirty="0"/>
                <a:t>Conditional GANs</a:t>
              </a:r>
            </a:p>
          </p:txBody>
        </p:sp>
        <p:sp>
          <p:nvSpPr>
            <p:cNvPr id="8" name="矩形 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04A5D673-D490-43ED-85FC-2EF2B261B4FB}"/>
                </a:ext>
              </a:extLst>
            </p:cNvPr>
            <p:cNvSpPr/>
            <p:nvPr/>
          </p:nvSpPr>
          <p:spPr>
            <a:xfrm>
              <a:off x="326402" y="2976488"/>
              <a:ext cx="3021320" cy="1531445"/>
            </a:xfrm>
            <a:prstGeom prst="rect">
              <a:avLst/>
            </a:prstGeom>
          </p:spPr>
          <p:txBody>
            <a:bodyPr wrap="square">
              <a:spAutoFit/>
            </a:bodyPr>
            <a:lstStyle/>
            <a:p>
              <a:pPr marL="0" marR="0" lvl="0" indent="0" defTabSz="685800" eaLnBrk="1" fontAlgn="auto" latinLnBrk="0" hangingPunct="1">
                <a:lnSpc>
                  <a:spcPct val="15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conditional GANs were proposed to generate images based on conditions like segmentation mask and natural language. </a:t>
              </a:r>
            </a:p>
          </p:txBody>
        </p:sp>
      </p:grpSp>
      <p:grpSp>
        <p:nvGrpSpPr>
          <p:cNvPr id="22" name="组合 21">
            <a:extLst>
              <a:ext uri="{FF2B5EF4-FFF2-40B4-BE49-F238E27FC236}">
                <a16:creationId xmlns:a16="http://schemas.microsoft.com/office/drawing/2014/main" id="{83F9A89F-F5D3-423E-A580-0857218E4EF7}"/>
              </a:ext>
            </a:extLst>
          </p:cNvPr>
          <p:cNvGrpSpPr/>
          <p:nvPr/>
        </p:nvGrpSpPr>
        <p:grpSpPr>
          <a:xfrm>
            <a:off x="5808081" y="637309"/>
            <a:ext cx="3197374" cy="1662546"/>
            <a:chOff x="5808081" y="858981"/>
            <a:chExt cx="3197374" cy="1662546"/>
          </a:xfrm>
        </p:grpSpPr>
        <p:sp>
          <p:nvSpPr>
            <p:cNvPr id="14" name="矩形 13">
              <a:extLst>
                <a:ext uri="{FF2B5EF4-FFF2-40B4-BE49-F238E27FC236}">
                  <a16:creationId xmlns:a16="http://schemas.microsoft.com/office/drawing/2014/main" id="{12B97EEB-A25A-4A22-859B-5F4F2543E498}"/>
                </a:ext>
              </a:extLst>
            </p:cNvPr>
            <p:cNvSpPr/>
            <p:nvPr/>
          </p:nvSpPr>
          <p:spPr>
            <a:xfrm>
              <a:off x="5943601" y="858981"/>
              <a:ext cx="3061854" cy="1662546"/>
            </a:xfrm>
            <a:prstGeom prst="rect">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16" name="文本框 1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7D130BB6-FD94-40C2-95AB-4D985D0F3BF6}"/>
                </a:ext>
              </a:extLst>
            </p:cNvPr>
            <p:cNvSpPr txBox="1"/>
            <p:nvPr/>
          </p:nvSpPr>
          <p:spPr>
            <a:xfrm>
              <a:off x="6495210" y="956229"/>
              <a:ext cx="2429756" cy="338554"/>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pPr algn="r"/>
              <a:r>
                <a:rPr lang="en-US" altLang="zh-CN" sz="1600" dirty="0"/>
                <a:t>Rapid development</a:t>
              </a:r>
            </a:p>
          </p:txBody>
        </p:sp>
        <p:sp>
          <p:nvSpPr>
            <p:cNvPr id="17" name="矩形 1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4018522E-F954-4DBE-B32A-F18ED9A0AACC}"/>
                </a:ext>
              </a:extLst>
            </p:cNvPr>
            <p:cNvSpPr/>
            <p:nvPr/>
          </p:nvSpPr>
          <p:spPr>
            <a:xfrm>
              <a:off x="5808081" y="1241351"/>
              <a:ext cx="3175241" cy="1162113"/>
            </a:xfrm>
            <a:prstGeom prst="rect">
              <a:avLst/>
            </a:prstGeom>
          </p:spPr>
          <p:txBody>
            <a:bodyPr wrap="square">
              <a:spAutoFit/>
            </a:bodyPr>
            <a:lstStyle/>
            <a:p>
              <a:pPr marL="0" marR="0" lvl="0" indent="0" algn="r" defTabSz="685800" eaLnBrk="1" fontAlgn="auto" latinLnBrk="0" hangingPunct="1">
                <a:lnSpc>
                  <a:spcPct val="15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First generative in 2014, different variants of GAN have been proposed after that.</a:t>
              </a:r>
            </a:p>
          </p:txBody>
        </p:sp>
      </p:grpSp>
      <p:grpSp>
        <p:nvGrpSpPr>
          <p:cNvPr id="23" name="组合 22">
            <a:extLst>
              <a:ext uri="{FF2B5EF4-FFF2-40B4-BE49-F238E27FC236}">
                <a16:creationId xmlns:a16="http://schemas.microsoft.com/office/drawing/2014/main" id="{B091BE80-D3E3-4E13-88FE-1D4C29A5E500}"/>
              </a:ext>
            </a:extLst>
          </p:cNvPr>
          <p:cNvGrpSpPr/>
          <p:nvPr/>
        </p:nvGrpSpPr>
        <p:grpSpPr>
          <a:xfrm>
            <a:off x="5943601" y="2576945"/>
            <a:ext cx="3061854" cy="2060892"/>
            <a:chOff x="5943601" y="2660072"/>
            <a:chExt cx="3061854" cy="2060892"/>
          </a:xfrm>
        </p:grpSpPr>
        <p:sp>
          <p:nvSpPr>
            <p:cNvPr id="15" name="矩形 14">
              <a:extLst>
                <a:ext uri="{FF2B5EF4-FFF2-40B4-BE49-F238E27FC236}">
                  <a16:creationId xmlns:a16="http://schemas.microsoft.com/office/drawing/2014/main" id="{FD70E3C2-E9BE-4708-B420-4EBA8D77324D}"/>
                </a:ext>
              </a:extLst>
            </p:cNvPr>
            <p:cNvSpPr/>
            <p:nvPr/>
          </p:nvSpPr>
          <p:spPr>
            <a:xfrm>
              <a:off x="5943601" y="2660072"/>
              <a:ext cx="3061854" cy="2060892"/>
            </a:xfrm>
            <a:prstGeom prst="rect">
              <a:avLst/>
            </a:prstGeom>
            <a:gradFill>
              <a:gsLst>
                <a:gs pos="31978">
                  <a:srgbClr val="FDE3ED"/>
                </a:gs>
                <a:gs pos="20000">
                  <a:srgbClr val="FDE9F1"/>
                </a:gs>
                <a:gs pos="73000">
                  <a:srgbClr val="FBCDE0"/>
                </a:gs>
              </a:gsLst>
              <a:lin ang="2700000" scaled="1"/>
            </a:gradFill>
            <a:ln w="19050">
              <a:gradFill flip="none" rotWithShape="1">
                <a:gsLst>
                  <a:gs pos="22000">
                    <a:schemeClr val="bg1">
                      <a:alpha val="60000"/>
                    </a:schemeClr>
                  </a:gs>
                  <a:gs pos="57000">
                    <a:schemeClr val="bg1">
                      <a:alpha val="0"/>
                    </a:schemeClr>
                  </a:gs>
                </a:gsLst>
                <a:lin ang="2700000" scaled="1"/>
                <a:tileRect/>
              </a:gradFill>
            </a:ln>
            <a:effectLst>
              <a:outerShdw blurRad="127000" dist="635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18" name="文本框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F75FD1F5-435C-4884-84E9-54EAD62FF8A6}"/>
                </a:ext>
              </a:extLst>
            </p:cNvPr>
            <p:cNvSpPr txBox="1"/>
            <p:nvPr/>
          </p:nvSpPr>
          <p:spPr>
            <a:xfrm>
              <a:off x="6306566" y="2749342"/>
              <a:ext cx="2429756" cy="338554"/>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pPr algn="r"/>
              <a:r>
                <a:rPr lang="en-US" altLang="zh-CN" sz="1600" dirty="0"/>
                <a:t>Text2Human</a:t>
              </a:r>
            </a:p>
          </p:txBody>
        </p:sp>
        <p:sp>
          <p:nvSpPr>
            <p:cNvPr id="19" name="矩形 1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998359D-A522-4320-BDD2-D4619290F8B6}"/>
                </a:ext>
              </a:extLst>
            </p:cNvPr>
            <p:cNvSpPr/>
            <p:nvPr/>
          </p:nvSpPr>
          <p:spPr>
            <a:xfrm>
              <a:off x="6066818" y="3177166"/>
              <a:ext cx="2890933" cy="1162113"/>
            </a:xfrm>
            <a:prstGeom prst="rect">
              <a:avLst/>
            </a:prstGeom>
          </p:spPr>
          <p:txBody>
            <a:bodyPr wrap="square">
              <a:spAutoFit/>
            </a:bodyPr>
            <a:lstStyle/>
            <a:p>
              <a:pPr marL="0" marR="0" lvl="0" indent="0" algn="r" defTabSz="685800" eaLnBrk="1" fontAlgn="auto" latinLnBrk="0" hangingPunct="1">
                <a:lnSpc>
                  <a:spcPct val="15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a conditional image generation framework by taking human poses and texts as inputs. </a:t>
              </a:r>
            </a:p>
          </p:txBody>
        </p:sp>
      </p:grpSp>
      <p:pic>
        <p:nvPicPr>
          <p:cNvPr id="3" name="图片 2">
            <a:extLst>
              <a:ext uri="{FF2B5EF4-FFF2-40B4-BE49-F238E27FC236}">
                <a16:creationId xmlns:a16="http://schemas.microsoft.com/office/drawing/2014/main" id="{A81EBF1F-D145-4405-91F8-46FCC9C5134C}"/>
              </a:ext>
            </a:extLst>
          </p:cNvPr>
          <p:cNvPicPr>
            <a:picLocks noChangeAspect="1"/>
          </p:cNvPicPr>
          <p:nvPr/>
        </p:nvPicPr>
        <p:blipFill rotWithShape="1">
          <a:blip r:embed="rId5">
            <a:extLst>
              <a:ext uri="{28A0092B-C50C-407E-A947-70E740481C1C}">
                <a14:useLocalDpi xmlns:a14="http://schemas.microsoft.com/office/drawing/2010/main" val="0"/>
              </a:ext>
            </a:extLst>
          </a:blip>
          <a:srcRect l="21660" t="26505" r="8649" b="11383"/>
          <a:stretch/>
        </p:blipFill>
        <p:spPr>
          <a:xfrm>
            <a:off x="3037751" y="1627182"/>
            <a:ext cx="3831222" cy="3414511"/>
          </a:xfrm>
          <a:prstGeom prst="rect">
            <a:avLst/>
          </a:prstGeom>
        </p:spPr>
      </p:pic>
      <p:sp>
        <p:nvSpPr>
          <p:cNvPr id="24" name="椭圆 23">
            <a:extLst>
              <a:ext uri="{FF2B5EF4-FFF2-40B4-BE49-F238E27FC236}">
                <a16:creationId xmlns:a16="http://schemas.microsoft.com/office/drawing/2014/main" id="{232B2905-A1E7-48F6-8C4E-23AB9F92A9B4}"/>
              </a:ext>
            </a:extLst>
          </p:cNvPr>
          <p:cNvSpPr/>
          <p:nvPr/>
        </p:nvSpPr>
        <p:spPr>
          <a:xfrm>
            <a:off x="5250630" y="2065973"/>
            <a:ext cx="392524" cy="392524"/>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5" name="椭圆 24">
            <a:extLst>
              <a:ext uri="{FF2B5EF4-FFF2-40B4-BE49-F238E27FC236}">
                <a16:creationId xmlns:a16="http://schemas.microsoft.com/office/drawing/2014/main" id="{7AAA41EB-A4B6-4694-92C4-517EC92258BF}"/>
              </a:ext>
            </a:extLst>
          </p:cNvPr>
          <p:cNvSpPr/>
          <p:nvPr/>
        </p:nvSpPr>
        <p:spPr>
          <a:xfrm>
            <a:off x="3709213" y="1131477"/>
            <a:ext cx="331564" cy="33156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PA_矩形 8">
            <a:extLst>
              <a:ext uri="{FF2B5EF4-FFF2-40B4-BE49-F238E27FC236}">
                <a16:creationId xmlns:a16="http://schemas.microsoft.com/office/drawing/2014/main" id="{9A4B3073-0602-DF6B-0798-06E9DEB50292}"/>
              </a:ext>
            </a:extLst>
          </p:cNvPr>
          <p:cNvSpPr/>
          <p:nvPr>
            <p:custDataLst>
              <p:tags r:id="rId1"/>
            </p:custDataLst>
          </p:nvPr>
        </p:nvSpPr>
        <p:spPr>
          <a:xfrm>
            <a:off x="2421518" y="101807"/>
            <a:ext cx="4300963" cy="523220"/>
          </a:xfrm>
          <a:prstGeom prst="rect">
            <a:avLst/>
          </a:prstGeom>
        </p:spPr>
        <p:txBody>
          <a:bodyPr wrap="square">
            <a:spAutoFit/>
          </a:bodyPr>
          <a:lstStyle/>
          <a:p>
            <a:pPr algn="ctr" defTabSz="685800"/>
            <a:r>
              <a:rPr lang="en-US" altLang="zh-CN" sz="2800" b="1" kern="0" dirty="0">
                <a:solidFill>
                  <a:srgbClr val="393663"/>
                </a:solidFill>
                <a:latin typeface="+mj-lt"/>
                <a:ea typeface="微软雅黑"/>
              </a:rPr>
              <a:t>Importance and History</a:t>
            </a:r>
          </a:p>
        </p:txBody>
      </p:sp>
      <p:pic>
        <p:nvPicPr>
          <p:cNvPr id="11" name="图片 10">
            <a:extLst>
              <a:ext uri="{FF2B5EF4-FFF2-40B4-BE49-F238E27FC236}">
                <a16:creationId xmlns:a16="http://schemas.microsoft.com/office/drawing/2014/main" id="{D265DADE-7935-3FA9-2CC7-97E6A47C1D6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6859" y="4275612"/>
            <a:ext cx="819858" cy="777347"/>
          </a:xfrm>
          <a:prstGeom prst="rect">
            <a:avLst/>
          </a:prstGeom>
        </p:spPr>
      </p:pic>
      <p:sp>
        <p:nvSpPr>
          <p:cNvPr id="13" name="椭圆 12">
            <a:extLst>
              <a:ext uri="{FF2B5EF4-FFF2-40B4-BE49-F238E27FC236}">
                <a16:creationId xmlns:a16="http://schemas.microsoft.com/office/drawing/2014/main" id="{DF74BF97-9F0F-A483-5F60-7C058BDC1247}"/>
              </a:ext>
            </a:extLst>
          </p:cNvPr>
          <p:cNvSpPr/>
          <p:nvPr/>
        </p:nvSpPr>
        <p:spPr>
          <a:xfrm>
            <a:off x="8013911" y="180492"/>
            <a:ext cx="408193" cy="408193"/>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Tree>
    <p:extLst>
      <p:ext uri="{BB962C8B-B14F-4D97-AF65-F5344CB8AC3E}">
        <p14:creationId xmlns:p14="http://schemas.microsoft.com/office/powerpoint/2010/main" val="36985975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id="{32849ED0-5A4F-416F-97F7-EDE82E72C29B}"/>
              </a:ext>
            </a:extLst>
          </p:cNvPr>
          <p:cNvSpPr/>
          <p:nvPr/>
        </p:nvSpPr>
        <p:spPr>
          <a:xfrm>
            <a:off x="7987272" y="3470788"/>
            <a:ext cx="1837192" cy="1837192"/>
          </a:xfrm>
          <a:prstGeom prst="ellipse">
            <a:avLst/>
          </a:prstGeom>
          <a:solidFill>
            <a:srgbClr val="AC41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6" name="图片 5">
            <a:extLst>
              <a:ext uri="{FF2B5EF4-FFF2-40B4-BE49-F238E27FC236}">
                <a16:creationId xmlns:a16="http://schemas.microsoft.com/office/drawing/2014/main" id="{D032A8FA-93F7-4802-B434-A09334B06D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579694" y="3579652"/>
            <a:ext cx="982857" cy="1456644"/>
          </a:xfrm>
          <a:prstGeom prst="rect">
            <a:avLst/>
          </a:prstGeom>
        </p:spPr>
      </p:pic>
      <p:sp>
        <p:nvSpPr>
          <p:cNvPr id="43" name="椭圆 42">
            <a:extLst>
              <a:ext uri="{FF2B5EF4-FFF2-40B4-BE49-F238E27FC236}">
                <a16:creationId xmlns:a16="http://schemas.microsoft.com/office/drawing/2014/main" id="{5DFFB8E5-0D1E-4090-9362-0E69A920E994}"/>
              </a:ext>
            </a:extLst>
          </p:cNvPr>
          <p:cNvSpPr/>
          <p:nvPr/>
        </p:nvSpPr>
        <p:spPr>
          <a:xfrm>
            <a:off x="4137714" y="4316672"/>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44" name="椭圆 43">
            <a:extLst>
              <a:ext uri="{FF2B5EF4-FFF2-40B4-BE49-F238E27FC236}">
                <a16:creationId xmlns:a16="http://schemas.microsoft.com/office/drawing/2014/main" id="{D186BA1E-48A8-4063-967C-DC9A007A7439}"/>
              </a:ext>
            </a:extLst>
          </p:cNvPr>
          <p:cNvSpPr/>
          <p:nvPr/>
        </p:nvSpPr>
        <p:spPr>
          <a:xfrm>
            <a:off x="5413743" y="1594348"/>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45" name="!!title1">
            <a:extLst>
              <a:ext uri="{FF2B5EF4-FFF2-40B4-BE49-F238E27FC236}">
                <a16:creationId xmlns:a16="http://schemas.microsoft.com/office/drawing/2014/main" id="{2DD52409-7693-4A4E-8968-CD792B25E40A}"/>
              </a:ext>
            </a:extLst>
          </p:cNvPr>
          <p:cNvSpPr/>
          <p:nvPr>
            <p:custDataLst>
              <p:tags r:id="rId1"/>
            </p:custDataLst>
          </p:nvPr>
        </p:nvSpPr>
        <p:spPr>
          <a:xfrm>
            <a:off x="571949" y="653055"/>
            <a:ext cx="4374489" cy="400110"/>
          </a:xfrm>
          <a:prstGeom prst="rect">
            <a:avLst/>
          </a:prstGeom>
        </p:spPr>
        <p:txBody>
          <a:bodyPr wrap="square">
            <a:spAutoFit/>
          </a:bodyPr>
          <a:lstStyle/>
          <a:p>
            <a:pPr algn="r" defTabSz="685800"/>
            <a:r>
              <a:rPr lang="en-US" altLang="zh-CN" sz="2000" b="1" kern="0" dirty="0">
                <a:solidFill>
                  <a:srgbClr val="6A4678"/>
                </a:solidFill>
                <a:latin typeface="+mj-lt"/>
                <a:ea typeface="微软雅黑"/>
              </a:rPr>
              <a:t>Industry and Societal Significance</a:t>
            </a:r>
          </a:p>
        </p:txBody>
      </p:sp>
      <p:sp>
        <p:nvSpPr>
          <p:cNvPr id="3" name="!!text2"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C5AE8061-3192-7FDD-44CD-E26EE4B8B53E}"/>
              </a:ext>
            </a:extLst>
          </p:cNvPr>
          <p:cNvSpPr/>
          <p:nvPr/>
        </p:nvSpPr>
        <p:spPr>
          <a:xfrm>
            <a:off x="835254" y="1138469"/>
            <a:ext cx="4458827" cy="830997"/>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Generating high-quality and diverse human images is an important yet challenging task in vision and graphics.</a:t>
            </a:r>
          </a:p>
        </p:txBody>
      </p:sp>
      <p:sp>
        <p:nvSpPr>
          <p:cNvPr id="4" name="矩形 3"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35BE2BDA-F5B7-75A2-E99E-E34B1A99E3D6}"/>
              </a:ext>
            </a:extLst>
          </p:cNvPr>
          <p:cNvSpPr/>
          <p:nvPr/>
        </p:nvSpPr>
        <p:spPr>
          <a:xfrm>
            <a:off x="830884" y="1924212"/>
            <a:ext cx="4000094" cy="584775"/>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Virtual try-on to improve customer shopping experience.</a:t>
            </a:r>
          </a:p>
        </p:txBody>
      </p:sp>
      <p:sp>
        <p:nvSpPr>
          <p:cNvPr id="5" name="矩形 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3C5E1683-1E41-2E84-14CB-6D1CA922C026}"/>
              </a:ext>
            </a:extLst>
          </p:cNvPr>
          <p:cNvSpPr/>
          <p:nvPr/>
        </p:nvSpPr>
        <p:spPr>
          <a:xfrm>
            <a:off x="830883" y="2507537"/>
            <a:ext cx="4774751" cy="338554"/>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Human pose transfer.</a:t>
            </a:r>
          </a:p>
        </p:txBody>
      </p:sp>
      <p:sp>
        <p:nvSpPr>
          <p:cNvPr id="7" name="矩形 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98E88644-8C8A-8BE5-91E4-7D8B81652F75}"/>
              </a:ext>
            </a:extLst>
          </p:cNvPr>
          <p:cNvSpPr/>
          <p:nvPr/>
        </p:nvSpPr>
        <p:spPr>
          <a:xfrm>
            <a:off x="830884" y="2887520"/>
            <a:ext cx="4774751" cy="338554"/>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Virtual and augmented reality.</a:t>
            </a:r>
          </a:p>
        </p:txBody>
      </p:sp>
      <p:sp>
        <p:nvSpPr>
          <p:cNvPr id="10" name="矩形 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47486116-73C3-E204-2B99-706A59EE8067}"/>
              </a:ext>
            </a:extLst>
          </p:cNvPr>
          <p:cNvSpPr/>
          <p:nvPr/>
        </p:nvSpPr>
        <p:spPr>
          <a:xfrm>
            <a:off x="830884" y="3331087"/>
            <a:ext cx="4111185" cy="584775"/>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Data generation and augmentation for neural network training.</a:t>
            </a:r>
          </a:p>
        </p:txBody>
      </p:sp>
      <p:sp>
        <p:nvSpPr>
          <p:cNvPr id="11" name="!!text3"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70668AB3-E348-0638-D0BD-F8663436E085}"/>
              </a:ext>
            </a:extLst>
          </p:cNvPr>
          <p:cNvSpPr/>
          <p:nvPr/>
        </p:nvSpPr>
        <p:spPr>
          <a:xfrm>
            <a:off x="830884" y="4094709"/>
            <a:ext cx="4774751" cy="338554"/>
          </a:xfrm>
          <a:prstGeom prst="rect">
            <a:avLst/>
          </a:prstGeom>
        </p:spPr>
        <p:txBody>
          <a:bodyPr wrap="square">
            <a:spAutoFit/>
          </a:bodyPr>
          <a:lstStyle/>
          <a:p>
            <a:pPr marL="0" marR="0" lvl="0" indent="0" defTabSz="685800" eaLnBrk="1" fontAlgn="auto" latinLnBrk="0" hangingPunct="1">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Animations </a:t>
            </a:r>
          </a:p>
        </p:txBody>
      </p:sp>
      <p:sp>
        <p:nvSpPr>
          <p:cNvPr id="13" name="椭圆 12">
            <a:extLst>
              <a:ext uri="{FF2B5EF4-FFF2-40B4-BE49-F238E27FC236}">
                <a16:creationId xmlns:a16="http://schemas.microsoft.com/office/drawing/2014/main" id="{1536A3C9-6089-D9CA-492E-01C6F26389DE}"/>
              </a:ext>
            </a:extLst>
          </p:cNvPr>
          <p:cNvSpPr/>
          <p:nvPr/>
        </p:nvSpPr>
        <p:spPr>
          <a:xfrm>
            <a:off x="673294" y="1289764"/>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椭圆 15">
            <a:extLst>
              <a:ext uri="{FF2B5EF4-FFF2-40B4-BE49-F238E27FC236}">
                <a16:creationId xmlns:a16="http://schemas.microsoft.com/office/drawing/2014/main" id="{A34BA8AE-53A3-FE65-E71D-903CC20114CC}"/>
              </a:ext>
            </a:extLst>
          </p:cNvPr>
          <p:cNvSpPr/>
          <p:nvPr/>
        </p:nvSpPr>
        <p:spPr>
          <a:xfrm>
            <a:off x="662635" y="2028751"/>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7" name="椭圆 16">
            <a:extLst>
              <a:ext uri="{FF2B5EF4-FFF2-40B4-BE49-F238E27FC236}">
                <a16:creationId xmlns:a16="http://schemas.microsoft.com/office/drawing/2014/main" id="{779A0267-E712-A4FE-69FE-A76EA27892A5}"/>
              </a:ext>
            </a:extLst>
          </p:cNvPr>
          <p:cNvSpPr/>
          <p:nvPr/>
        </p:nvSpPr>
        <p:spPr>
          <a:xfrm>
            <a:off x="660961" y="259884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椭圆 17">
            <a:extLst>
              <a:ext uri="{FF2B5EF4-FFF2-40B4-BE49-F238E27FC236}">
                <a16:creationId xmlns:a16="http://schemas.microsoft.com/office/drawing/2014/main" id="{611A9C8A-D7DA-7710-DDD2-21256B1C7F6E}"/>
              </a:ext>
            </a:extLst>
          </p:cNvPr>
          <p:cNvSpPr/>
          <p:nvPr/>
        </p:nvSpPr>
        <p:spPr>
          <a:xfrm>
            <a:off x="660961" y="299967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89C5946C-B732-05A0-1070-B841BC26E57B}"/>
              </a:ext>
            </a:extLst>
          </p:cNvPr>
          <p:cNvSpPr/>
          <p:nvPr/>
        </p:nvSpPr>
        <p:spPr>
          <a:xfrm>
            <a:off x="657177" y="3412266"/>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D41A2FC9-B51B-E8B7-7FB5-63F5C2475B0E}"/>
              </a:ext>
            </a:extLst>
          </p:cNvPr>
          <p:cNvSpPr/>
          <p:nvPr/>
        </p:nvSpPr>
        <p:spPr>
          <a:xfrm>
            <a:off x="660961" y="417947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2050" name="Picture 2">
            <a:extLst>
              <a:ext uri="{FF2B5EF4-FFF2-40B4-BE49-F238E27FC236}">
                <a16:creationId xmlns:a16="http://schemas.microsoft.com/office/drawing/2014/main" id="{909DCF6A-E2B9-D14F-A647-0DBF200375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02538" y="782507"/>
            <a:ext cx="3402244" cy="170112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EBDD6C57-D0E0-74A9-0B3E-2849A68FC8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02538" y="2505554"/>
            <a:ext cx="3402244" cy="191417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2D809CCB-46C4-4D12-A4B0-DBE499E676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70078" y="4554543"/>
            <a:ext cx="507052" cy="53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25509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15" name="椭圆 14">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text2">
            <a:extLst>
              <a:ext uri="{FF2B5EF4-FFF2-40B4-BE49-F238E27FC236}">
                <a16:creationId xmlns:a16="http://schemas.microsoft.com/office/drawing/2014/main" id="{BCD609F5-1BE5-4E3C-A99E-1876CFFB004E}"/>
              </a:ext>
            </a:extLst>
          </p:cNvPr>
          <p:cNvSpPr/>
          <p:nvPr/>
        </p:nvSpPr>
        <p:spPr>
          <a:xfrm>
            <a:off x="780404" y="1675107"/>
            <a:ext cx="4006032" cy="1323439"/>
          </a:xfrm>
          <a:prstGeom prst="rect">
            <a:avLst/>
          </a:prstGeom>
        </p:spPr>
        <p:txBody>
          <a:bodyPr wrap="square">
            <a:spAutoFit/>
          </a:bodyPr>
          <a:lstStyle/>
          <a:p>
            <a:r>
              <a:rPr lang="en-US" altLang="zh-CN" sz="1600" dirty="0">
                <a:solidFill>
                  <a:srgbClr val="6A4678"/>
                </a:solidFill>
                <a:latin typeface="+mj-lt"/>
              </a:rPr>
              <a:t>The core design is to model the vector quantized variational autoencoder (VQ-VAE) latent space in a non-autoregressive manner by using a diffusion model. </a:t>
            </a:r>
          </a:p>
        </p:txBody>
      </p:sp>
      <p:sp>
        <p:nvSpPr>
          <p:cNvPr id="18" name="!!title1">
            <a:extLst>
              <a:ext uri="{FF2B5EF4-FFF2-40B4-BE49-F238E27FC236}">
                <a16:creationId xmlns:a16="http://schemas.microsoft.com/office/drawing/2014/main" id="{2D833CA0-5F57-466B-8AEA-2915A68BAF80}"/>
              </a:ext>
            </a:extLst>
          </p:cNvPr>
          <p:cNvSpPr txBox="1"/>
          <p:nvPr/>
        </p:nvSpPr>
        <p:spPr>
          <a:xfrm>
            <a:off x="529082" y="753226"/>
            <a:ext cx="5249274" cy="830997"/>
          </a:xfrm>
          <a:prstGeom prst="rect">
            <a:avLst/>
          </a:prstGeom>
          <a:noFill/>
        </p:spPr>
        <p:txBody>
          <a:bodyPr wrap="square">
            <a:spAutoFit/>
          </a:bodyPr>
          <a:lstStyle/>
          <a:p>
            <a:r>
              <a:rPr lang="en-US" altLang="zh-CN" sz="2400" b="1" dirty="0">
                <a:solidFill>
                  <a:srgbClr val="6A4678"/>
                </a:solidFill>
                <a:latin typeface="+mj-lt"/>
              </a:rPr>
              <a:t>Vector Quantized Diffusion Model for Text-to-Image Synthesis</a:t>
            </a:r>
          </a:p>
        </p:txBody>
      </p:sp>
      <p:sp>
        <p:nvSpPr>
          <p:cNvPr id="17" name="椭圆 16">
            <a:extLst>
              <a:ext uri="{FF2B5EF4-FFF2-40B4-BE49-F238E27FC236}">
                <a16:creationId xmlns:a16="http://schemas.microsoft.com/office/drawing/2014/main" id="{47DB5975-98E5-4425-A438-176E2C6DBFD2}"/>
              </a:ext>
            </a:extLst>
          </p:cNvPr>
          <p:cNvSpPr/>
          <p:nvPr/>
        </p:nvSpPr>
        <p:spPr>
          <a:xfrm>
            <a:off x="376518" y="84270"/>
            <a:ext cx="471252" cy="471252"/>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2036530" y="4274418"/>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4871924" y="172622"/>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椭圆 2">
            <a:extLst>
              <a:ext uri="{FF2B5EF4-FFF2-40B4-BE49-F238E27FC236}">
                <a16:creationId xmlns:a16="http://schemas.microsoft.com/office/drawing/2014/main" id="{6553DA61-C968-2D71-A281-02D574A420B7}"/>
              </a:ext>
            </a:extLst>
          </p:cNvPr>
          <p:cNvSpPr/>
          <p:nvPr/>
        </p:nvSpPr>
        <p:spPr>
          <a:xfrm>
            <a:off x="603513" y="1781927"/>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5" name="!!text3">
            <a:extLst>
              <a:ext uri="{FF2B5EF4-FFF2-40B4-BE49-F238E27FC236}">
                <a16:creationId xmlns:a16="http://schemas.microsoft.com/office/drawing/2014/main" id="{FEAEA0FE-9C4D-08C9-EB6D-5C074CC62643}"/>
              </a:ext>
            </a:extLst>
          </p:cNvPr>
          <p:cNvSpPr/>
          <p:nvPr/>
        </p:nvSpPr>
        <p:spPr>
          <a:xfrm>
            <a:off x="793419" y="2965878"/>
            <a:ext cx="3866363" cy="1323439"/>
          </a:xfrm>
          <a:prstGeom prst="rect">
            <a:avLst/>
          </a:prstGeom>
        </p:spPr>
        <p:txBody>
          <a:bodyPr wrap="square">
            <a:spAutoFit/>
          </a:bodyPr>
          <a:lstStyle/>
          <a:p>
            <a:pPr marL="0" algn="l" rtl="0" eaLnBrk="1" latinLnBrk="0" hangingPunct="1">
              <a:spcBef>
                <a:spcPts val="0"/>
              </a:spcBef>
              <a:spcAft>
                <a:spcPts val="0"/>
              </a:spcAft>
            </a:pPr>
            <a:r>
              <a:rPr lang="en-US" altLang="zh-CN" sz="1600" kern="1200" dirty="0">
                <a:solidFill>
                  <a:srgbClr val="6A4678"/>
                </a:solidFill>
                <a:effectLst/>
                <a:latin typeface="Century Gothic" panose="020B0502020202020204" pitchFamily="34" charset="0"/>
                <a:ea typeface="微软雅黑 Light" panose="020B0502040204020203" pitchFamily="34" charset="-122"/>
                <a:cs typeface="+mn-cs"/>
              </a:rPr>
              <a:t>The VQ-Diffusion model is well-suited for text-to-image generation tasks because it eliminates the unidirectional bias with existing methods.</a:t>
            </a:r>
            <a:endParaRPr lang="zh-CN" altLang="zh-CN" sz="1400" dirty="0">
              <a:effectLst/>
            </a:endParaRPr>
          </a:p>
        </p:txBody>
      </p:sp>
      <p:sp>
        <p:nvSpPr>
          <p:cNvPr id="6" name="椭圆 5">
            <a:extLst>
              <a:ext uri="{FF2B5EF4-FFF2-40B4-BE49-F238E27FC236}">
                <a16:creationId xmlns:a16="http://schemas.microsoft.com/office/drawing/2014/main" id="{AD38C9BC-4A9F-9EDC-6311-8037184E8D20}"/>
              </a:ext>
            </a:extLst>
          </p:cNvPr>
          <p:cNvSpPr/>
          <p:nvPr/>
        </p:nvSpPr>
        <p:spPr>
          <a:xfrm>
            <a:off x="584969" y="3063217"/>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074" name="Picture 2">
            <a:extLst>
              <a:ext uri="{FF2B5EF4-FFF2-40B4-BE49-F238E27FC236}">
                <a16:creationId xmlns:a16="http://schemas.microsoft.com/office/drawing/2014/main" id="{F072015F-6C94-A221-319D-432490317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9934" y="1170884"/>
            <a:ext cx="3010710" cy="3174815"/>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89D2C447-1B6F-18F4-2BC8-68C824340B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89996" y="3837078"/>
            <a:ext cx="1643360" cy="1306421"/>
          </a:xfrm>
          <a:prstGeom prst="rect">
            <a:avLst/>
          </a:prstGeom>
        </p:spPr>
      </p:pic>
      <p:pic>
        <p:nvPicPr>
          <p:cNvPr id="9" name="图片 8">
            <a:extLst>
              <a:ext uri="{FF2B5EF4-FFF2-40B4-BE49-F238E27FC236}">
                <a16:creationId xmlns:a16="http://schemas.microsoft.com/office/drawing/2014/main" id="{289E4CE1-74B5-D278-D7A1-CBAD24F74A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4659782" y="4021662"/>
            <a:ext cx="706528" cy="1047110"/>
          </a:xfrm>
          <a:prstGeom prst="rect">
            <a:avLst/>
          </a:prstGeom>
        </p:spPr>
      </p:pic>
    </p:spTree>
    <p:extLst>
      <p:ext uri="{BB962C8B-B14F-4D97-AF65-F5344CB8AC3E}">
        <p14:creationId xmlns:p14="http://schemas.microsoft.com/office/powerpoint/2010/main" val="4030983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E36378A6-2780-4A75-B623-23CCE8150576}"/>
              </a:ext>
            </a:extLst>
          </p:cNvPr>
          <p:cNvSpPr/>
          <p:nvPr/>
        </p:nvSpPr>
        <p:spPr>
          <a:xfrm>
            <a:off x="7025434" y="-1375432"/>
            <a:ext cx="3231941" cy="3231941"/>
          </a:xfrm>
          <a:prstGeom prst="donut">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pic>
        <p:nvPicPr>
          <p:cNvPr id="11" name="图片 10">
            <a:extLst>
              <a:ext uri="{FF2B5EF4-FFF2-40B4-BE49-F238E27FC236}">
                <a16:creationId xmlns:a16="http://schemas.microsoft.com/office/drawing/2014/main" id="{884281B2-130F-452E-B33E-B8C937AA48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1840" y="563270"/>
            <a:ext cx="5761516" cy="4580230"/>
          </a:xfrm>
          <a:prstGeom prst="rect">
            <a:avLst/>
          </a:prstGeom>
        </p:spPr>
      </p:pic>
      <p:sp>
        <p:nvSpPr>
          <p:cNvPr id="26" name="!!title1"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07BA29B3-4CD2-499D-A3B3-AF73D4E09E0E}"/>
              </a:ext>
            </a:extLst>
          </p:cNvPr>
          <p:cNvSpPr txBox="1"/>
          <p:nvPr/>
        </p:nvSpPr>
        <p:spPr>
          <a:xfrm>
            <a:off x="350840" y="1122164"/>
            <a:ext cx="3020643" cy="584775"/>
          </a:xfrm>
          <a:prstGeom prst="rect">
            <a:avLst/>
          </a:prstGeom>
          <a:noFill/>
        </p:spPr>
        <p:txBody>
          <a:bodyPr wrap="square" rtlCol="0">
            <a:spAutoFit/>
          </a:bodyPr>
          <a:lstStyle/>
          <a:p>
            <a:r>
              <a:rPr lang="en-US" altLang="zh-CN" sz="3200" b="1" dirty="0">
                <a:solidFill>
                  <a:srgbClr val="6A4678"/>
                </a:solidFill>
                <a:latin typeface="+mj-lt"/>
                <a:ea typeface="微软雅黑"/>
              </a:rPr>
              <a:t>Method </a:t>
            </a:r>
          </a:p>
        </p:txBody>
      </p:sp>
      <p:sp>
        <p:nvSpPr>
          <p:cNvPr id="27" name="矩形 26"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3D59D5BE-BF4A-44D7-930A-DD1EEEE6D84A}"/>
              </a:ext>
            </a:extLst>
          </p:cNvPr>
          <p:cNvSpPr/>
          <p:nvPr/>
        </p:nvSpPr>
        <p:spPr>
          <a:xfrm>
            <a:off x="902288" y="2052452"/>
            <a:ext cx="5330262" cy="792781"/>
          </a:xfrm>
          <a:prstGeom prst="rect">
            <a:avLst/>
          </a:prstGeom>
          <a:noFill/>
        </p:spPr>
        <p:txBody>
          <a:bodyPr wrap="square">
            <a:spAutoFit/>
          </a:bodyPr>
          <a:lstStyle/>
          <a:p>
            <a:pPr fontAlgn="base">
              <a:lnSpc>
                <a:spcPct val="150000"/>
              </a:lnSpc>
              <a:spcBef>
                <a:spcPct val="0"/>
              </a:spcBef>
              <a:spcAft>
                <a:spcPct val="0"/>
              </a:spcAft>
            </a:pPr>
            <a:r>
              <a:rPr lang="en-US" altLang="zh-CN" sz="1600" dirty="0">
                <a:solidFill>
                  <a:schemeClr val="tx1">
                    <a:lumMod val="75000"/>
                    <a:lumOff val="25000"/>
                  </a:schemeClr>
                </a:solidFill>
                <a:latin typeface="Calibri" panose="020F0502020204030204" pitchFamily="34" charset="0"/>
                <a:ea typeface="微软雅黑" panose="020B0503020204020204" pitchFamily="34" charset="-122"/>
                <a:cs typeface="Arial" panose="020B0604020202020204" pitchFamily="34" charset="0"/>
                <a:sym typeface="Calibri" panose="020F0502020204030204" pitchFamily="34" charset="0"/>
              </a:rPr>
              <a:t>VQ-VAE turns continuous word embeddings into a few simple and discrete representations.</a:t>
            </a:r>
          </a:p>
        </p:txBody>
      </p:sp>
      <p:cxnSp>
        <p:nvCxnSpPr>
          <p:cNvPr id="33" name="直接连接符 32">
            <a:extLst>
              <a:ext uri="{FF2B5EF4-FFF2-40B4-BE49-F238E27FC236}">
                <a16:creationId xmlns:a16="http://schemas.microsoft.com/office/drawing/2014/main" id="{76FFCFC7-278D-41E8-A7F9-CCF6327951C7}"/>
              </a:ext>
            </a:extLst>
          </p:cNvPr>
          <p:cNvCxnSpPr/>
          <p:nvPr/>
        </p:nvCxnSpPr>
        <p:spPr>
          <a:xfrm>
            <a:off x="502617" y="979888"/>
            <a:ext cx="399672" cy="0"/>
          </a:xfrm>
          <a:prstGeom prst="line">
            <a:avLst/>
          </a:prstGeom>
          <a:ln w="57150">
            <a:solidFill>
              <a:srgbClr val="6A4678"/>
            </a:solidFill>
          </a:ln>
        </p:spPr>
        <p:style>
          <a:lnRef idx="1">
            <a:schemeClr val="accent1"/>
          </a:lnRef>
          <a:fillRef idx="0">
            <a:schemeClr val="accent1"/>
          </a:fillRef>
          <a:effectRef idx="0">
            <a:schemeClr val="accent1"/>
          </a:effectRef>
          <a:fontRef idx="minor">
            <a:schemeClr val="tx1"/>
          </a:fontRef>
        </p:style>
      </p:cxnSp>
      <p:sp>
        <p:nvSpPr>
          <p:cNvPr id="2" name="椭圆 1">
            <a:extLst>
              <a:ext uri="{FF2B5EF4-FFF2-40B4-BE49-F238E27FC236}">
                <a16:creationId xmlns:a16="http://schemas.microsoft.com/office/drawing/2014/main" id="{5CAB9969-6DB5-8476-E7DE-36C02BF899E7}"/>
              </a:ext>
            </a:extLst>
          </p:cNvPr>
          <p:cNvSpPr/>
          <p:nvPr/>
        </p:nvSpPr>
        <p:spPr>
          <a:xfrm>
            <a:off x="603513" y="2250577"/>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71DA9E2D-B14E-7660-F89B-9F7825A72A2A}"/>
              </a:ext>
            </a:extLst>
          </p:cNvPr>
          <p:cNvSpPr/>
          <p:nvPr/>
        </p:nvSpPr>
        <p:spPr>
          <a:xfrm>
            <a:off x="902288" y="3051099"/>
            <a:ext cx="5147381" cy="1162113"/>
          </a:xfrm>
          <a:prstGeom prst="rect">
            <a:avLst/>
          </a:prstGeom>
          <a:noFill/>
        </p:spPr>
        <p:txBody>
          <a:bodyPr wrap="square">
            <a:spAutoFit/>
          </a:bodyPr>
          <a:lstStyle/>
          <a:p>
            <a:pPr fontAlgn="base">
              <a:lnSpc>
                <a:spcPct val="150000"/>
              </a:lnSpc>
              <a:spcBef>
                <a:spcPct val="0"/>
              </a:spcBef>
              <a:spcAft>
                <a:spcPct val="0"/>
              </a:spcAft>
            </a:pPr>
            <a:r>
              <a:rPr lang="en-US" altLang="zh-CN" sz="1600" dirty="0">
                <a:solidFill>
                  <a:schemeClr val="tx1">
                    <a:lumMod val="75000"/>
                    <a:lumOff val="25000"/>
                  </a:schemeClr>
                </a:solidFill>
                <a:latin typeface="Calibri" panose="020F0502020204030204" pitchFamily="34" charset="0"/>
                <a:ea typeface="微软雅黑" panose="020B0503020204020204" pitchFamily="34" charset="-122"/>
                <a:cs typeface="Arial" panose="020B0604020202020204" pitchFamily="34" charset="0"/>
                <a:sym typeface="Calibri" panose="020F0502020204030204" pitchFamily="34" charset="0"/>
              </a:rPr>
              <a:t>VQ-Diffusion model samples the data distribution by reversing a forward diffusion process that gradually corrupts the input via a fixed Markov chain.</a:t>
            </a:r>
          </a:p>
        </p:txBody>
      </p:sp>
      <p:sp>
        <p:nvSpPr>
          <p:cNvPr id="4" name="椭圆 3">
            <a:extLst>
              <a:ext uri="{FF2B5EF4-FFF2-40B4-BE49-F238E27FC236}">
                <a16:creationId xmlns:a16="http://schemas.microsoft.com/office/drawing/2014/main" id="{FF6502AF-8AE8-FA8C-F149-35CD73CCC054}"/>
              </a:ext>
            </a:extLst>
          </p:cNvPr>
          <p:cNvSpPr/>
          <p:nvPr/>
        </p:nvSpPr>
        <p:spPr>
          <a:xfrm>
            <a:off x="603513" y="325899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5" name="圆: 空心 4"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905DA15C-EE63-940F-515B-FFDCBFB97FD5}"/>
              </a:ext>
            </a:extLst>
          </p:cNvPr>
          <p:cNvSpPr/>
          <p:nvPr/>
        </p:nvSpPr>
        <p:spPr>
          <a:xfrm>
            <a:off x="1207121" y="4895224"/>
            <a:ext cx="496551" cy="496551"/>
          </a:xfrm>
          <a:prstGeom prst="donut">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Tree>
    <p:extLst>
      <p:ext uri="{BB962C8B-B14F-4D97-AF65-F5344CB8AC3E}">
        <p14:creationId xmlns:p14="http://schemas.microsoft.com/office/powerpoint/2010/main" val="22299809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326324B3-C399-011C-14FA-A5038979731A}"/>
              </a:ext>
            </a:extLst>
          </p:cNvPr>
          <p:cNvSpPr/>
          <p:nvPr/>
        </p:nvSpPr>
        <p:spPr>
          <a:xfrm>
            <a:off x="419249" y="3568297"/>
            <a:ext cx="4103304" cy="1266575"/>
          </a:xfrm>
          <a:prstGeom prst="roundRect">
            <a:avLst>
              <a:gd name="adj" fmla="val 1968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25" name="!!椭圆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E36378A6-2780-4A75-B623-23CCE8150576}"/>
              </a:ext>
            </a:extLst>
          </p:cNvPr>
          <p:cNvSpPr/>
          <p:nvPr/>
        </p:nvSpPr>
        <p:spPr>
          <a:xfrm>
            <a:off x="2877328" y="119729"/>
            <a:ext cx="988310" cy="988310"/>
          </a:xfrm>
          <a:prstGeom prst="donut">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2" name="圆: 空心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F59E4FF1-B51D-9078-B187-AFFA8A2D1F46}"/>
              </a:ext>
            </a:extLst>
          </p:cNvPr>
          <p:cNvSpPr/>
          <p:nvPr/>
        </p:nvSpPr>
        <p:spPr>
          <a:xfrm>
            <a:off x="-1218446" y="3913132"/>
            <a:ext cx="2460736" cy="2460736"/>
          </a:xfrm>
          <a:prstGeom prst="donut">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pic>
        <p:nvPicPr>
          <p:cNvPr id="11" name="图片 10">
            <a:extLst>
              <a:ext uri="{FF2B5EF4-FFF2-40B4-BE49-F238E27FC236}">
                <a16:creationId xmlns:a16="http://schemas.microsoft.com/office/drawing/2014/main" id="{884281B2-130F-452E-B33E-B8C937AA48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806" y="150760"/>
            <a:ext cx="2359865" cy="1876021"/>
          </a:xfrm>
          <a:prstGeom prst="rect">
            <a:avLst/>
          </a:prstGeom>
        </p:spPr>
      </p:pic>
      <p:sp>
        <p:nvSpPr>
          <p:cNvPr id="26" name="!!title1"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07BA29B3-4CD2-499D-A3B3-AF73D4E09E0E}"/>
              </a:ext>
            </a:extLst>
          </p:cNvPr>
          <p:cNvSpPr txBox="1"/>
          <p:nvPr/>
        </p:nvSpPr>
        <p:spPr>
          <a:xfrm>
            <a:off x="350840" y="750177"/>
            <a:ext cx="3020643" cy="584775"/>
          </a:xfrm>
          <a:prstGeom prst="rect">
            <a:avLst/>
          </a:prstGeom>
          <a:noFill/>
        </p:spPr>
        <p:txBody>
          <a:bodyPr wrap="square" rtlCol="0">
            <a:spAutoFit/>
          </a:bodyPr>
          <a:lstStyle/>
          <a:p>
            <a:r>
              <a:rPr lang="en-US" altLang="zh-CN" sz="3200" b="1" dirty="0">
                <a:solidFill>
                  <a:srgbClr val="6A4678"/>
                </a:solidFill>
                <a:latin typeface="+mj-lt"/>
                <a:ea typeface="微软雅黑"/>
              </a:rPr>
              <a:t>Method </a:t>
            </a:r>
          </a:p>
        </p:txBody>
      </p:sp>
      <p:cxnSp>
        <p:nvCxnSpPr>
          <p:cNvPr id="33" name="直接连接符 32">
            <a:extLst>
              <a:ext uri="{FF2B5EF4-FFF2-40B4-BE49-F238E27FC236}">
                <a16:creationId xmlns:a16="http://schemas.microsoft.com/office/drawing/2014/main" id="{76FFCFC7-278D-41E8-A7F9-CCF6327951C7}"/>
              </a:ext>
            </a:extLst>
          </p:cNvPr>
          <p:cNvCxnSpPr/>
          <p:nvPr/>
        </p:nvCxnSpPr>
        <p:spPr>
          <a:xfrm>
            <a:off x="502617" y="607901"/>
            <a:ext cx="399672" cy="0"/>
          </a:xfrm>
          <a:prstGeom prst="line">
            <a:avLst/>
          </a:prstGeom>
          <a:ln w="57150">
            <a:solidFill>
              <a:srgbClr val="6A4678"/>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3999D00D-FD6E-0A2E-6404-8413F09CB9E6}"/>
              </a:ext>
            </a:extLst>
          </p:cNvPr>
          <p:cNvSpPr/>
          <p:nvPr/>
        </p:nvSpPr>
        <p:spPr>
          <a:xfrm>
            <a:off x="391642" y="2034946"/>
            <a:ext cx="4180358" cy="1260764"/>
          </a:xfrm>
          <a:prstGeom prst="roundRect">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14" name="矩形: 圆角 13">
            <a:extLst>
              <a:ext uri="{FF2B5EF4-FFF2-40B4-BE49-F238E27FC236}">
                <a16:creationId xmlns:a16="http://schemas.microsoft.com/office/drawing/2014/main" id="{0ED8C188-8BA8-B8E5-39EC-4796CAC0EF36}"/>
              </a:ext>
            </a:extLst>
          </p:cNvPr>
          <p:cNvSpPr/>
          <p:nvPr/>
        </p:nvSpPr>
        <p:spPr>
          <a:xfrm>
            <a:off x="410166" y="3568297"/>
            <a:ext cx="4180358" cy="1260764"/>
          </a:xfrm>
          <a:prstGeom prst="roundRect">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15" name="文本框 1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98643B2-2372-2184-7963-E04481DE25D5}"/>
              </a:ext>
            </a:extLst>
          </p:cNvPr>
          <p:cNvSpPr txBox="1"/>
          <p:nvPr/>
        </p:nvSpPr>
        <p:spPr>
          <a:xfrm>
            <a:off x="435245" y="2126093"/>
            <a:ext cx="2143146" cy="338554"/>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600" dirty="0">
                <a:solidFill>
                  <a:srgbClr val="6A4678"/>
                </a:solidFill>
              </a:rPr>
              <a:t>Text encoder</a:t>
            </a:r>
          </a:p>
        </p:txBody>
      </p:sp>
      <p:sp>
        <p:nvSpPr>
          <p:cNvPr id="16" name="矩形 1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94EDA9B-3D01-0F3C-54B8-D8C82694E528}"/>
              </a:ext>
            </a:extLst>
          </p:cNvPr>
          <p:cNvSpPr/>
          <p:nvPr/>
        </p:nvSpPr>
        <p:spPr>
          <a:xfrm>
            <a:off x="398565" y="2437886"/>
            <a:ext cx="4553825"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takes the text tokens y and yields a conditional feature sequence.</a:t>
            </a:r>
          </a:p>
        </p:txBody>
      </p:sp>
      <p:sp>
        <p:nvSpPr>
          <p:cNvPr id="17" name="文本框 1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0CBBC8BA-520B-D962-3522-DB54462C9702}"/>
              </a:ext>
            </a:extLst>
          </p:cNvPr>
          <p:cNvSpPr txBox="1"/>
          <p:nvPr/>
        </p:nvSpPr>
        <p:spPr>
          <a:xfrm>
            <a:off x="456873" y="3647184"/>
            <a:ext cx="2631503" cy="338554"/>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600" dirty="0">
                <a:solidFill>
                  <a:srgbClr val="6A4678"/>
                </a:solidFill>
              </a:rPr>
              <a:t>Diffusion image decoder </a:t>
            </a:r>
          </a:p>
        </p:txBody>
      </p:sp>
      <p:sp>
        <p:nvSpPr>
          <p:cNvPr id="18" name="矩形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FA22F159-831B-DDAF-96DE-4DDAA7B2D009}"/>
              </a:ext>
            </a:extLst>
          </p:cNvPr>
          <p:cNvSpPr/>
          <p:nvPr/>
        </p:nvSpPr>
        <p:spPr>
          <a:xfrm>
            <a:off x="435245" y="3984692"/>
            <a:ext cx="3903563"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takes the image token </a:t>
            </a:r>
            <a:r>
              <a:rPr kumimoji="0" lang="en-US" altLang="zh-CN" sz="1600" b="0" i="0" u="none" strike="noStrike" kern="0" cap="none" spc="0" normalizeH="0" baseline="0" noProof="0" dirty="0" err="1">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xt</a:t>
            </a: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 and timestep t and outputs the noiseless token distribution.</a:t>
            </a:r>
          </a:p>
        </p:txBody>
      </p:sp>
      <p:sp>
        <p:nvSpPr>
          <p:cNvPr id="19" name="文本框 18"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5A75B6CE-6CE1-1E3B-BFB6-FF3899AD588E}"/>
              </a:ext>
            </a:extLst>
          </p:cNvPr>
          <p:cNvSpPr txBox="1"/>
          <p:nvPr/>
        </p:nvSpPr>
        <p:spPr>
          <a:xfrm>
            <a:off x="350840" y="1447534"/>
            <a:ext cx="3994389" cy="400110"/>
          </a:xfrm>
          <a:prstGeom prst="rect">
            <a:avLst/>
          </a:prstGeom>
          <a:noFill/>
        </p:spPr>
        <p:txBody>
          <a:bodyPr wrap="square" rtlCol="0">
            <a:spAutoFit/>
          </a:bodyPr>
          <a:lstStyle/>
          <a:p>
            <a:r>
              <a:rPr lang="en-US" altLang="zh-CN" sz="2000" b="1" dirty="0">
                <a:solidFill>
                  <a:srgbClr val="6A4678"/>
                </a:solidFill>
                <a:latin typeface="+mj-lt"/>
                <a:ea typeface="微软雅黑"/>
              </a:rPr>
              <a:t>VQ-Diffusion framework</a:t>
            </a:r>
          </a:p>
        </p:txBody>
      </p:sp>
      <p:pic>
        <p:nvPicPr>
          <p:cNvPr id="4098" name="Picture 2">
            <a:extLst>
              <a:ext uri="{FF2B5EF4-FFF2-40B4-BE49-F238E27FC236}">
                <a16:creationId xmlns:a16="http://schemas.microsoft.com/office/drawing/2014/main" id="{0B984C26-3C4C-5C9C-1651-8AEB09EE31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0851" y="-2230"/>
            <a:ext cx="3065834" cy="206943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FAE2FB8F-0409-3DF7-B47D-BEEECC1906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09477" y="2030070"/>
            <a:ext cx="3734523" cy="311343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F0AF3F75-79B6-2BEC-41BC-B59F2E83F7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52779" y="5233845"/>
            <a:ext cx="735238" cy="735238"/>
          </a:xfrm>
          <a:prstGeom prst="rect">
            <a:avLst/>
          </a:prstGeom>
        </p:spPr>
      </p:pic>
    </p:spTree>
    <p:extLst>
      <p:ext uri="{BB962C8B-B14F-4D97-AF65-F5344CB8AC3E}">
        <p14:creationId xmlns:p14="http://schemas.microsoft.com/office/powerpoint/2010/main" val="1098642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椭圆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B68994FC-F6C8-7235-9DD2-70303D8674E6}"/>
              </a:ext>
            </a:extLst>
          </p:cNvPr>
          <p:cNvSpPr/>
          <p:nvPr/>
        </p:nvSpPr>
        <p:spPr>
          <a:xfrm>
            <a:off x="-709442" y="-494155"/>
            <a:ext cx="988310" cy="988310"/>
          </a:xfrm>
          <a:prstGeom prst="donut">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16" name="矩形: 圆角 15">
            <a:extLst>
              <a:ext uri="{FF2B5EF4-FFF2-40B4-BE49-F238E27FC236}">
                <a16:creationId xmlns:a16="http://schemas.microsoft.com/office/drawing/2014/main" id="{E017C12B-CBF2-4F52-930D-0BC60E859E9D}"/>
              </a:ext>
            </a:extLst>
          </p:cNvPr>
          <p:cNvSpPr/>
          <p:nvPr/>
        </p:nvSpPr>
        <p:spPr>
          <a:xfrm>
            <a:off x="193593" y="471949"/>
            <a:ext cx="3798304" cy="4522838"/>
          </a:xfrm>
          <a:prstGeom prst="roundRect">
            <a:avLst>
              <a:gd name="adj" fmla="val 11179"/>
            </a:avLst>
          </a:prstGeom>
          <a:solidFill>
            <a:schemeClr val="bg1">
              <a:alpha val="30000"/>
            </a:schemeClr>
          </a:solidFill>
          <a:ln>
            <a:gradFill flip="none" rotWithShape="1">
              <a:gsLst>
                <a:gs pos="22000">
                  <a:schemeClr val="bg1">
                    <a:alpha val="60000"/>
                  </a:schemeClr>
                </a:gs>
                <a:gs pos="57000">
                  <a:schemeClr val="bg1">
                    <a:alpha val="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alpha val="10000"/>
                </a:schemeClr>
              </a:solidFill>
              <a:latin typeface="Calibri" panose="020F0502020204030204" pitchFamily="34" charset="0"/>
            </a:endParaRPr>
          </a:p>
        </p:txBody>
      </p:sp>
      <p:sp>
        <p:nvSpPr>
          <p:cNvPr id="2" name="圆: 空心 1"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967CF9FD-4F3C-48BB-A4E6-275FBC6C632C}"/>
              </a:ext>
            </a:extLst>
          </p:cNvPr>
          <p:cNvSpPr/>
          <p:nvPr/>
        </p:nvSpPr>
        <p:spPr>
          <a:xfrm>
            <a:off x="5875507" y="-1721796"/>
            <a:ext cx="5252937" cy="5252937"/>
          </a:xfrm>
          <a:prstGeom prst="donut">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4" name="矩形: 圆角 3">
            <a:extLst>
              <a:ext uri="{FF2B5EF4-FFF2-40B4-BE49-F238E27FC236}">
                <a16:creationId xmlns:a16="http://schemas.microsoft.com/office/drawing/2014/main" id="{B3785BAC-0118-4589-AFDA-D2D6D35075E6}"/>
              </a:ext>
            </a:extLst>
          </p:cNvPr>
          <p:cNvSpPr/>
          <p:nvPr/>
        </p:nvSpPr>
        <p:spPr>
          <a:xfrm>
            <a:off x="4145751" y="471949"/>
            <a:ext cx="4103304" cy="1266575"/>
          </a:xfrm>
          <a:prstGeom prst="roundRect">
            <a:avLst>
              <a:gd name="adj" fmla="val 16408"/>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5" name="文本框 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35F030FA-19AB-43DE-8569-3922CC956B48}"/>
              </a:ext>
            </a:extLst>
          </p:cNvPr>
          <p:cNvSpPr txBox="1"/>
          <p:nvPr/>
        </p:nvSpPr>
        <p:spPr>
          <a:xfrm>
            <a:off x="4743295" y="601193"/>
            <a:ext cx="2429756" cy="369332"/>
          </a:xfrm>
          <a:prstGeom prst="rect">
            <a:avLst/>
          </a:prstGeom>
          <a:noFill/>
        </p:spPr>
        <p:txBody>
          <a:bodyPr wrap="square" rtlCol="0">
            <a:spAutoFit/>
          </a:bodyPr>
          <a:lstStyle>
            <a:defPPr>
              <a:defRPr lang="en-US"/>
            </a:defPPr>
            <a:lvl1pPr>
              <a:defRPr sz="1400" b="1">
                <a:solidFill>
                  <a:srgbClr val="393663"/>
                </a:solidFill>
                <a:latin typeface="+mj-lt"/>
                <a:ea typeface="微软雅黑"/>
              </a:defRPr>
            </a:lvl1pPr>
          </a:lstStyle>
          <a:p>
            <a:r>
              <a:rPr lang="en-US" altLang="zh-CN" sz="1800" dirty="0"/>
              <a:t>Datasets </a:t>
            </a:r>
          </a:p>
        </p:txBody>
      </p:sp>
      <p:sp>
        <p:nvSpPr>
          <p:cNvPr id="6" name="矩形 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4AD85F6D-BB7D-40D7-AB38-6D92B1583FA6}"/>
              </a:ext>
            </a:extLst>
          </p:cNvPr>
          <p:cNvSpPr/>
          <p:nvPr/>
        </p:nvSpPr>
        <p:spPr>
          <a:xfrm>
            <a:off x="4236076" y="947433"/>
            <a:ext cx="4073575"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CUB-200 [66], Oxford-102 [40], and MSCOCO containing images and text descriptions. </a:t>
            </a:r>
          </a:p>
        </p:txBody>
      </p:sp>
      <p:sp>
        <p:nvSpPr>
          <p:cNvPr id="8" name="矩形: 圆角 7">
            <a:extLst>
              <a:ext uri="{FF2B5EF4-FFF2-40B4-BE49-F238E27FC236}">
                <a16:creationId xmlns:a16="http://schemas.microsoft.com/office/drawing/2014/main" id="{2D35D841-7D4B-455A-AE08-33C0F1DC7E7B}"/>
              </a:ext>
            </a:extLst>
          </p:cNvPr>
          <p:cNvSpPr/>
          <p:nvPr/>
        </p:nvSpPr>
        <p:spPr>
          <a:xfrm>
            <a:off x="5040696" y="3529413"/>
            <a:ext cx="4103304" cy="1266575"/>
          </a:xfrm>
          <a:prstGeom prst="roundRect">
            <a:avLst>
              <a:gd name="adj" fmla="val 1968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9" name="文本框 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61AD9591-1C45-40F6-A090-37021D7DB094}"/>
              </a:ext>
            </a:extLst>
          </p:cNvPr>
          <p:cNvSpPr txBox="1"/>
          <p:nvPr/>
        </p:nvSpPr>
        <p:spPr>
          <a:xfrm>
            <a:off x="5629948" y="3647589"/>
            <a:ext cx="3086205" cy="369332"/>
          </a:xfrm>
          <a:prstGeom prst="rect">
            <a:avLst/>
          </a:prstGeom>
          <a:noFill/>
        </p:spPr>
        <p:txBody>
          <a:bodyPr wrap="square" rtlCol="0">
            <a:spAutoFit/>
          </a:bodyPr>
          <a:lstStyle>
            <a:defPPr>
              <a:defRPr lang="en-US"/>
            </a:defPPr>
            <a:lvl1pPr>
              <a:defRPr sz="1600" b="1">
                <a:solidFill>
                  <a:srgbClr val="393663"/>
                </a:solidFill>
                <a:latin typeface="+mj-lt"/>
                <a:ea typeface="微软雅黑"/>
              </a:defRPr>
            </a:lvl1pPr>
          </a:lstStyle>
          <a:p>
            <a:r>
              <a:rPr lang="en-US" altLang="zh-CN" sz="1800" dirty="0"/>
              <a:t>Evaluation Metric</a:t>
            </a:r>
          </a:p>
        </p:txBody>
      </p:sp>
      <p:sp>
        <p:nvSpPr>
          <p:cNvPr id="10" name="矩形 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D23E2FAF-D723-4DCE-A2D5-F67458CA2C52}"/>
              </a:ext>
            </a:extLst>
          </p:cNvPr>
          <p:cNvSpPr/>
          <p:nvPr/>
        </p:nvSpPr>
        <p:spPr>
          <a:xfrm>
            <a:off x="5135231" y="4016921"/>
            <a:ext cx="2925836" cy="423449"/>
          </a:xfrm>
          <a:prstGeom prst="rect">
            <a:avLst/>
          </a:prstGeom>
        </p:spPr>
        <p:txBody>
          <a:bodyPr wrap="square">
            <a:spAutoFit/>
          </a:bodyPr>
          <a:lstStyle/>
          <a:p>
            <a:pPr marL="0" marR="0" lvl="0" indent="0" defTabSz="685800" eaLnBrk="1" fontAlgn="auto" latinLnBrk="0" hangingPunct="1">
              <a:lnSpc>
                <a:spcPct val="15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Fréchet Inception Distance (FID)</a:t>
            </a:r>
          </a:p>
        </p:txBody>
      </p:sp>
      <p:sp>
        <p:nvSpPr>
          <p:cNvPr id="11" name="文本框 10"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B98414A0-11E8-49BA-9995-9012CE035864}"/>
              </a:ext>
            </a:extLst>
          </p:cNvPr>
          <p:cNvSpPr txBox="1"/>
          <p:nvPr/>
        </p:nvSpPr>
        <p:spPr>
          <a:xfrm>
            <a:off x="370150" y="839760"/>
            <a:ext cx="3020643" cy="1077218"/>
          </a:xfrm>
          <a:prstGeom prst="rect">
            <a:avLst/>
          </a:prstGeom>
          <a:noFill/>
        </p:spPr>
        <p:txBody>
          <a:bodyPr wrap="square" rtlCol="0">
            <a:spAutoFit/>
          </a:bodyPr>
          <a:lstStyle/>
          <a:p>
            <a:r>
              <a:rPr lang="en-US" altLang="zh-CN" sz="3200" b="1" dirty="0">
                <a:solidFill>
                  <a:srgbClr val="393663"/>
                </a:solidFill>
                <a:latin typeface="+mj-lt"/>
                <a:ea typeface="微软雅黑"/>
              </a:rPr>
              <a:t>Experiments and Results</a:t>
            </a:r>
          </a:p>
        </p:txBody>
      </p:sp>
      <p:cxnSp>
        <p:nvCxnSpPr>
          <p:cNvPr id="13" name="直接连接符 12"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a:extLst>
              <a:ext uri="{FF2B5EF4-FFF2-40B4-BE49-F238E27FC236}">
                <a16:creationId xmlns:a16="http://schemas.microsoft.com/office/drawing/2014/main" id="{F4A3B3D1-3DAC-46F5-B16C-A693AEC0E824}"/>
              </a:ext>
            </a:extLst>
          </p:cNvPr>
          <p:cNvCxnSpPr>
            <a:cxnSpLocks/>
          </p:cNvCxnSpPr>
          <p:nvPr/>
        </p:nvCxnSpPr>
        <p:spPr>
          <a:xfrm>
            <a:off x="395144" y="4825438"/>
            <a:ext cx="989215" cy="0"/>
          </a:xfrm>
          <a:prstGeom prst="line">
            <a:avLst/>
          </a:prstGeom>
          <a:noFill/>
          <a:ln w="38100" cap="flat" cmpd="sng" algn="ctr">
            <a:solidFill>
              <a:srgbClr val="FEA278"/>
            </a:solidFill>
            <a:prstDash val="solid"/>
            <a:miter lim="800000"/>
          </a:ln>
          <a:effectLst/>
        </p:spPr>
      </p:cxnSp>
      <p:sp>
        <p:nvSpPr>
          <p:cNvPr id="14" name="文本框 13"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a:extLst>
              <a:ext uri="{FF2B5EF4-FFF2-40B4-BE49-F238E27FC236}">
                <a16:creationId xmlns:a16="http://schemas.microsoft.com/office/drawing/2014/main" id="{E3CA3368-975C-467A-AAD9-E31FB8245F11}"/>
              </a:ext>
            </a:extLst>
          </p:cNvPr>
          <p:cNvSpPr txBox="1"/>
          <p:nvPr/>
        </p:nvSpPr>
        <p:spPr>
          <a:xfrm>
            <a:off x="1394093" y="4671551"/>
            <a:ext cx="2219616" cy="307777"/>
          </a:xfrm>
          <a:prstGeom prst="rect">
            <a:avLst/>
          </a:prstGeom>
          <a:noFill/>
        </p:spPr>
        <p:txBody>
          <a:bodyPr wrap="square" rtlCol="0">
            <a:spAutoFit/>
          </a:bodyPr>
          <a:lstStyle>
            <a:defPPr>
              <a:defRPr lang="en-US"/>
            </a:defPPr>
            <a:lvl1pPr>
              <a:defRPr sz="3200" b="1">
                <a:solidFill>
                  <a:srgbClr val="393663"/>
                </a:solidFill>
                <a:latin typeface="+mj-lt"/>
                <a:ea typeface="微软雅黑"/>
              </a:defRPr>
            </a:lvl1pPr>
          </a:lstStyle>
          <a:p>
            <a:r>
              <a:rPr lang="en-US" altLang="zh-CN" sz="1400" dirty="0"/>
              <a:t>Method Comparison</a:t>
            </a:r>
          </a:p>
        </p:txBody>
      </p:sp>
      <p:sp>
        <p:nvSpPr>
          <p:cNvPr id="17" name="Freeform 5" descr="e7d195523061f1c09e9d68d7cf438b91ef959ecb14fc25d26BBA7F7DBC18E55DFF4014AF651F0BF2569D4B6C1DA7F1A4683A481403BD872FC687266AD13265C1DE7C373772FD8728ABDD69ADD03BFF5BE2862BC891DBB79E8C77DB9F81EA0053539D41D50664315879CF6697605FEBBB6C490CE8797437DDE478C096EDB5D7F628DC21DB53EEF33FBB758B9C20194E31">
            <a:extLst>
              <a:ext uri="{FF2B5EF4-FFF2-40B4-BE49-F238E27FC236}">
                <a16:creationId xmlns:a16="http://schemas.microsoft.com/office/drawing/2014/main" id="{FC97E133-2E98-45A3-89D9-9D2C366F8BDC}"/>
              </a:ext>
            </a:extLst>
          </p:cNvPr>
          <p:cNvSpPr>
            <a:spLocks noEditPoints="1"/>
          </p:cNvSpPr>
          <p:nvPr/>
        </p:nvSpPr>
        <p:spPr bwMode="auto">
          <a:xfrm>
            <a:off x="4361713" y="636269"/>
            <a:ext cx="314692" cy="268403"/>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rgbClr val="FEA278"/>
          </a:solidFill>
          <a:ln>
            <a:noFill/>
          </a:ln>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grpSp>
        <p:nvGrpSpPr>
          <p:cNvPr id="18" name="Group 20" descr="e7d195523061f1c09e9d68d7cf438b91ef959ecb14fc25d26BBA7F7DBC18E55DFF4014AF651F0BF2569D4B6C1DA7F1A4683A481403BD872FC687266AD13265C1DE7C373772FD8728ABDD69ADD03BFF5BE2862BC891DBB79E8C77DB9F81EA0053539D41D50664315879CF6697605FEBBB6C490CE8797437DDE478C096EDB5D7F628DC21DB53EEF33FBB758B9C20194E31">
            <a:extLst>
              <a:ext uri="{FF2B5EF4-FFF2-40B4-BE49-F238E27FC236}">
                <a16:creationId xmlns:a16="http://schemas.microsoft.com/office/drawing/2014/main" id="{7959C289-AEF6-409E-8556-08E119925607}"/>
              </a:ext>
            </a:extLst>
          </p:cNvPr>
          <p:cNvGrpSpPr>
            <a:grpSpLocks noChangeAspect="1"/>
          </p:cNvGrpSpPr>
          <p:nvPr/>
        </p:nvGrpSpPr>
        <p:grpSpPr bwMode="auto">
          <a:xfrm>
            <a:off x="5192530" y="3690878"/>
            <a:ext cx="380932" cy="285282"/>
            <a:chOff x="2423" y="1278"/>
            <a:chExt cx="912" cy="683"/>
          </a:xfrm>
          <a:solidFill>
            <a:srgbClr val="5448D2"/>
          </a:solidFill>
        </p:grpSpPr>
        <p:sp>
          <p:nvSpPr>
            <p:cNvPr id="19" name="Freeform 21">
              <a:extLst>
                <a:ext uri="{FF2B5EF4-FFF2-40B4-BE49-F238E27FC236}">
                  <a16:creationId xmlns:a16="http://schemas.microsoft.com/office/drawing/2014/main" id="{753290A6-C847-4C15-B6F3-564C8CEEE936}"/>
                </a:ext>
              </a:extLst>
            </p:cNvPr>
            <p:cNvSpPr>
              <a:spLocks/>
            </p:cNvSpPr>
            <p:nvPr/>
          </p:nvSpPr>
          <p:spPr bwMode="auto">
            <a:xfrm>
              <a:off x="2746" y="1582"/>
              <a:ext cx="265" cy="281"/>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sp>
          <p:nvSpPr>
            <p:cNvPr id="20" name="Freeform 22">
              <a:extLst>
                <a:ext uri="{FF2B5EF4-FFF2-40B4-BE49-F238E27FC236}">
                  <a16:creationId xmlns:a16="http://schemas.microsoft.com/office/drawing/2014/main" id="{DF7592FA-A5C5-4ADA-94C0-789117E68276}"/>
                </a:ext>
              </a:extLst>
            </p:cNvPr>
            <p:cNvSpPr>
              <a:spLocks noEditPoints="1"/>
            </p:cNvSpPr>
            <p:nvPr/>
          </p:nvSpPr>
          <p:spPr bwMode="auto">
            <a:xfrm>
              <a:off x="2423" y="1278"/>
              <a:ext cx="912" cy="683"/>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solidFill>
                  <a:srgbClr val="393663"/>
                </a:solidFill>
                <a:latin typeface="Calibri" panose="020F0502020204030204" pitchFamily="34" charset="0"/>
              </a:endParaRPr>
            </a:p>
          </p:txBody>
        </p:sp>
      </p:grpSp>
      <p:sp>
        <p:nvSpPr>
          <p:cNvPr id="3" name="矩形: 圆角 2">
            <a:extLst>
              <a:ext uri="{FF2B5EF4-FFF2-40B4-BE49-F238E27FC236}">
                <a16:creationId xmlns:a16="http://schemas.microsoft.com/office/drawing/2014/main" id="{B1D8D367-8E57-BAD7-C558-227B4A4DF9E5}"/>
              </a:ext>
            </a:extLst>
          </p:cNvPr>
          <p:cNvSpPr/>
          <p:nvPr/>
        </p:nvSpPr>
        <p:spPr>
          <a:xfrm>
            <a:off x="4474239" y="1998235"/>
            <a:ext cx="4103304" cy="1266575"/>
          </a:xfrm>
          <a:prstGeom prst="roundRect">
            <a:avLst>
              <a:gd name="adj" fmla="val 19689"/>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93663"/>
              </a:solidFill>
              <a:latin typeface="Calibri" panose="020F0502020204030204" pitchFamily="34" charset="0"/>
            </a:endParaRPr>
          </a:p>
        </p:txBody>
      </p:sp>
      <p:sp>
        <p:nvSpPr>
          <p:cNvPr id="7" name="文本框 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A08E655F-2D4B-458E-3DBD-51253545DCC3}"/>
              </a:ext>
            </a:extLst>
          </p:cNvPr>
          <p:cNvSpPr txBox="1"/>
          <p:nvPr/>
        </p:nvSpPr>
        <p:spPr>
          <a:xfrm>
            <a:off x="5055047" y="2106286"/>
            <a:ext cx="3086205" cy="369332"/>
          </a:xfrm>
          <a:prstGeom prst="rect">
            <a:avLst/>
          </a:prstGeom>
          <a:noFill/>
        </p:spPr>
        <p:txBody>
          <a:bodyPr wrap="square" rtlCol="0">
            <a:spAutoFit/>
          </a:bodyPr>
          <a:lstStyle>
            <a:defPPr>
              <a:defRPr lang="en-US"/>
            </a:defPPr>
            <a:lvl1pPr>
              <a:defRPr sz="1600" b="1">
                <a:solidFill>
                  <a:srgbClr val="393663"/>
                </a:solidFill>
                <a:latin typeface="+mj-lt"/>
                <a:ea typeface="微软雅黑"/>
              </a:defRPr>
            </a:lvl1pPr>
          </a:lstStyle>
          <a:p>
            <a:r>
              <a:rPr lang="en-US" altLang="zh-CN" sz="1800" dirty="0"/>
              <a:t>Three diffusion models</a:t>
            </a:r>
          </a:p>
        </p:txBody>
      </p:sp>
      <p:sp>
        <p:nvSpPr>
          <p:cNvPr id="15" name="矩形 1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a:extLst>
              <a:ext uri="{FF2B5EF4-FFF2-40B4-BE49-F238E27FC236}">
                <a16:creationId xmlns:a16="http://schemas.microsoft.com/office/drawing/2014/main" id="{97F97F85-026F-8529-81A1-4D879B55DE01}"/>
              </a:ext>
            </a:extLst>
          </p:cNvPr>
          <p:cNvSpPr/>
          <p:nvPr/>
        </p:nvSpPr>
        <p:spPr>
          <a:xfrm>
            <a:off x="4651662" y="2475618"/>
            <a:ext cx="3657989" cy="663515"/>
          </a:xfrm>
          <a:prstGeom prst="rect">
            <a:avLst/>
          </a:prstGeom>
        </p:spPr>
        <p:txBody>
          <a:bodyPr wrap="square">
            <a:spAutoFit/>
          </a:bodyPr>
          <a:lstStyle/>
          <a:p>
            <a:pPr marL="0" marR="0" lvl="0" indent="0" defTabSz="685800" eaLnBrk="1" fontAlgn="auto" latinLnBrk="0" hangingPunct="1">
              <a:lnSpc>
                <a:spcPct val="120000"/>
              </a:lnSpc>
              <a:spcBef>
                <a:spcPts val="0"/>
              </a:spcBef>
              <a:spcAft>
                <a:spcPts val="0"/>
              </a:spcAft>
              <a:buClr>
                <a:srgbClr val="E7E6E6">
                  <a:lumMod val="10000"/>
                </a:srgbClr>
              </a:buClr>
              <a:buSzTx/>
              <a:buFontTx/>
              <a:buNone/>
              <a:tabLst/>
              <a:defRPr/>
            </a:pPr>
            <a:r>
              <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rPr>
              <a:t>VQ-Diffusion-S (Small), VQ-Diffusion-B (Base) and VQ-Diffusion-F </a:t>
            </a:r>
            <a:r>
              <a:rPr lang="en-US" altLang="zh-CN" sz="1600" kern="0" dirty="0">
                <a:solidFill>
                  <a:schemeClr val="tx1">
                    <a:lumMod val="75000"/>
                    <a:lumOff val="25000"/>
                  </a:schemeClr>
                </a:solidFill>
                <a:latin typeface="Calibri" panose="020F0502020204030204" pitchFamily="34" charset="0"/>
                <a:ea typeface="微软雅黑"/>
                <a:cs typeface="+mn-ea"/>
                <a:sym typeface="Calibri" panose="020F0502020204030204" pitchFamily="34" charset="0"/>
              </a:rPr>
              <a:t>(Large)</a:t>
            </a:r>
            <a:endParaRPr kumimoji="0" lang="en-US" altLang="zh-CN" sz="1600" b="0" i="0" u="none" strike="noStrike" kern="0" cap="none" spc="0" normalizeH="0" baseline="0" noProof="0" dirty="0">
              <a:ln>
                <a:noFill/>
              </a:ln>
              <a:solidFill>
                <a:schemeClr val="tx1">
                  <a:lumMod val="75000"/>
                  <a:lumOff val="25000"/>
                </a:schemeClr>
              </a:solidFill>
              <a:effectLst/>
              <a:uLnTx/>
              <a:uFillTx/>
              <a:latin typeface="Calibri" panose="020F0502020204030204" pitchFamily="34" charset="0"/>
              <a:ea typeface="微软雅黑"/>
              <a:cs typeface="+mn-ea"/>
              <a:sym typeface="Calibri" panose="020F0502020204030204" pitchFamily="34" charset="0"/>
            </a:endParaRPr>
          </a:p>
        </p:txBody>
      </p:sp>
      <p:pic>
        <p:nvPicPr>
          <p:cNvPr id="7170" name="Picture 2">
            <a:extLst>
              <a:ext uri="{FF2B5EF4-FFF2-40B4-BE49-F238E27FC236}">
                <a16:creationId xmlns:a16="http://schemas.microsoft.com/office/drawing/2014/main" id="{45CA69E1-F78E-3443-1645-F64E4493C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103" y="2069246"/>
            <a:ext cx="3121628" cy="2540572"/>
          </a:xfrm>
          <a:prstGeom prst="rect">
            <a:avLst/>
          </a:prstGeom>
          <a:noFill/>
          <a:extLst>
            <a:ext uri="{909E8E84-426E-40DD-AFC4-6F175D3DCCD1}">
              <a14:hiddenFill xmlns:a14="http://schemas.microsoft.com/office/drawing/2010/main">
                <a:solidFill>
                  <a:srgbClr val="FFFFFF"/>
                </a:solidFill>
              </a14:hiddenFill>
            </a:ext>
          </a:extLst>
        </p:spPr>
      </p:pic>
      <p:grpSp>
        <p:nvGrpSpPr>
          <p:cNvPr id="24" name="Group 69">
            <a:extLst>
              <a:ext uri="{FF2B5EF4-FFF2-40B4-BE49-F238E27FC236}">
                <a16:creationId xmlns:a16="http://schemas.microsoft.com/office/drawing/2014/main" id="{FCA736CE-6F25-7967-D601-C63E0F4BD9B7}"/>
              </a:ext>
            </a:extLst>
          </p:cNvPr>
          <p:cNvGrpSpPr/>
          <p:nvPr/>
        </p:nvGrpSpPr>
        <p:grpSpPr>
          <a:xfrm>
            <a:off x="4670535" y="2122421"/>
            <a:ext cx="359165" cy="337063"/>
            <a:chOff x="10074275" y="1647825"/>
            <a:chExt cx="464344" cy="435769"/>
          </a:xfrm>
          <a:solidFill>
            <a:srgbClr val="5F5FE5"/>
          </a:solidFill>
        </p:grpSpPr>
        <p:sp>
          <p:nvSpPr>
            <p:cNvPr id="25" name="AutoShape 69">
              <a:extLst>
                <a:ext uri="{FF2B5EF4-FFF2-40B4-BE49-F238E27FC236}">
                  <a16:creationId xmlns:a16="http://schemas.microsoft.com/office/drawing/2014/main" id="{35DFF07B-BC54-9CC3-DB1D-37AF7BFDEAAF}"/>
                </a:ext>
              </a:extLst>
            </p:cNvPr>
            <p:cNvSpPr>
              <a:spLocks/>
            </p:cNvSpPr>
            <p:nvPr/>
          </p:nvSpPr>
          <p:spPr bwMode="auto">
            <a:xfrm>
              <a:off x="10074275" y="164782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6" name="AutoShape 70">
              <a:extLst>
                <a:ext uri="{FF2B5EF4-FFF2-40B4-BE49-F238E27FC236}">
                  <a16:creationId xmlns:a16="http://schemas.microsoft.com/office/drawing/2014/main" id="{277F5ACF-AAD8-C38D-9024-3ED210873CE9}"/>
                </a:ext>
              </a:extLst>
            </p:cNvPr>
            <p:cNvSpPr>
              <a:spLocks/>
            </p:cNvSpPr>
            <p:nvPr/>
          </p:nvSpPr>
          <p:spPr bwMode="auto">
            <a:xfrm>
              <a:off x="10291763" y="173434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7" name="AutoShape 71">
              <a:extLst>
                <a:ext uri="{FF2B5EF4-FFF2-40B4-BE49-F238E27FC236}">
                  <a16:creationId xmlns:a16="http://schemas.microsoft.com/office/drawing/2014/main" id="{4B0C6D82-AED3-BBC0-F9A4-5397C3731E67}"/>
                </a:ext>
              </a:extLst>
            </p:cNvPr>
            <p:cNvSpPr>
              <a:spLocks/>
            </p:cNvSpPr>
            <p:nvPr/>
          </p:nvSpPr>
          <p:spPr bwMode="auto">
            <a:xfrm>
              <a:off x="10291763" y="177800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8" name="AutoShape 72">
              <a:extLst>
                <a:ext uri="{FF2B5EF4-FFF2-40B4-BE49-F238E27FC236}">
                  <a16:creationId xmlns:a16="http://schemas.microsoft.com/office/drawing/2014/main" id="{629B9337-6ADA-6DC3-1E03-7EAE82DD38D1}"/>
                </a:ext>
              </a:extLst>
            </p:cNvPr>
            <p:cNvSpPr>
              <a:spLocks/>
            </p:cNvSpPr>
            <p:nvPr/>
          </p:nvSpPr>
          <p:spPr bwMode="auto">
            <a:xfrm>
              <a:off x="10291763" y="182165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29" name="AutoShape 73">
              <a:extLst>
                <a:ext uri="{FF2B5EF4-FFF2-40B4-BE49-F238E27FC236}">
                  <a16:creationId xmlns:a16="http://schemas.microsoft.com/office/drawing/2014/main" id="{62C0909B-4DE5-D792-41CF-4E22DF51ACD7}"/>
                </a:ext>
              </a:extLst>
            </p:cNvPr>
            <p:cNvSpPr>
              <a:spLocks/>
            </p:cNvSpPr>
            <p:nvPr/>
          </p:nvSpPr>
          <p:spPr bwMode="auto">
            <a:xfrm>
              <a:off x="10132219" y="190896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0" name="AutoShape 74">
              <a:extLst>
                <a:ext uri="{FF2B5EF4-FFF2-40B4-BE49-F238E27FC236}">
                  <a16:creationId xmlns:a16="http://schemas.microsoft.com/office/drawing/2014/main" id="{5B30366F-1A13-29D4-AD77-AF780B41BC73}"/>
                </a:ext>
              </a:extLst>
            </p:cNvPr>
            <p:cNvSpPr>
              <a:spLocks/>
            </p:cNvSpPr>
            <p:nvPr/>
          </p:nvSpPr>
          <p:spPr bwMode="auto">
            <a:xfrm>
              <a:off x="10132219" y="195262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1" name="AutoShape 75">
              <a:extLst>
                <a:ext uri="{FF2B5EF4-FFF2-40B4-BE49-F238E27FC236}">
                  <a16:creationId xmlns:a16="http://schemas.microsoft.com/office/drawing/2014/main" id="{317EB412-A9FE-2365-A58D-D77BAFA39CA7}"/>
                </a:ext>
              </a:extLst>
            </p:cNvPr>
            <p:cNvSpPr>
              <a:spLocks/>
            </p:cNvSpPr>
            <p:nvPr/>
          </p:nvSpPr>
          <p:spPr bwMode="auto">
            <a:xfrm>
              <a:off x="10132219" y="199628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2" name="AutoShape 76">
              <a:extLst>
                <a:ext uri="{FF2B5EF4-FFF2-40B4-BE49-F238E27FC236}">
                  <a16:creationId xmlns:a16="http://schemas.microsoft.com/office/drawing/2014/main" id="{B497C20D-14A6-4F58-39EB-DE1D731F6B76}"/>
                </a:ext>
              </a:extLst>
            </p:cNvPr>
            <p:cNvSpPr>
              <a:spLocks/>
            </p:cNvSpPr>
            <p:nvPr/>
          </p:nvSpPr>
          <p:spPr bwMode="auto">
            <a:xfrm>
              <a:off x="10132219" y="186531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sp>
          <p:nvSpPr>
            <p:cNvPr id="33" name="AutoShape 77">
              <a:extLst>
                <a:ext uri="{FF2B5EF4-FFF2-40B4-BE49-F238E27FC236}">
                  <a16:creationId xmlns:a16="http://schemas.microsoft.com/office/drawing/2014/main" id="{BC8E9515-6BC6-A160-5E4D-E2666D973D63}"/>
                </a:ext>
              </a:extLst>
            </p:cNvPr>
            <p:cNvSpPr>
              <a:spLocks/>
            </p:cNvSpPr>
            <p:nvPr/>
          </p:nvSpPr>
          <p:spPr bwMode="auto">
            <a:xfrm>
              <a:off x="10132219" y="172005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a:extLst>
              <a:ext uri="{91240B29-F687-4f45-9708-019B960494DF}"/>
              <a:ext uri="{AF507438-7753-43e0-B8FC-AC1667EBCBE1}"/>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tabLst/>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a:cs typeface="+mn-cs"/>
                <a:sym typeface="Gill Sans" charset="0"/>
              </a:endParaRPr>
            </a:p>
          </p:txBody>
        </p:sp>
      </p:grpSp>
      <p:pic>
        <p:nvPicPr>
          <p:cNvPr id="12" name="图片 11">
            <a:extLst>
              <a:ext uri="{FF2B5EF4-FFF2-40B4-BE49-F238E27FC236}">
                <a16:creationId xmlns:a16="http://schemas.microsoft.com/office/drawing/2014/main" id="{3E4B8144-ACFE-D270-CD17-D42510C82F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5555" y="3547021"/>
            <a:ext cx="1606550" cy="1606550"/>
          </a:xfrm>
          <a:prstGeom prst="rect">
            <a:avLst/>
          </a:prstGeom>
        </p:spPr>
      </p:pic>
      <p:pic>
        <p:nvPicPr>
          <p:cNvPr id="22" name="图片 21">
            <a:extLst>
              <a:ext uri="{FF2B5EF4-FFF2-40B4-BE49-F238E27FC236}">
                <a16:creationId xmlns:a16="http://schemas.microsoft.com/office/drawing/2014/main" id="{ABAFDD40-4BA6-2CC8-832A-9F9A96DA32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78022" y="5305064"/>
            <a:ext cx="680151" cy="680151"/>
          </a:xfrm>
          <a:prstGeom prst="rect">
            <a:avLst/>
          </a:prstGeom>
        </p:spPr>
      </p:pic>
    </p:spTree>
    <p:extLst>
      <p:ext uri="{BB962C8B-B14F-4D97-AF65-F5344CB8AC3E}">
        <p14:creationId xmlns:p14="http://schemas.microsoft.com/office/powerpoint/2010/main" val="1636833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4.1.3"/>
</p:tagLst>
</file>

<file path=ppt/tags/tag10.xml><?xml version="1.0" encoding="utf-8"?>
<p:tagLst xmlns:a="http://schemas.openxmlformats.org/drawingml/2006/main" xmlns:r="http://schemas.openxmlformats.org/officeDocument/2006/relationships" xmlns:p="http://schemas.openxmlformats.org/presentationml/2006/main">
  <p:tag name="PA" val="v4.1.3"/>
</p:tagLst>
</file>

<file path=ppt/tags/tag11.xml><?xml version="1.0" encoding="utf-8"?>
<p:tagLst xmlns:a="http://schemas.openxmlformats.org/drawingml/2006/main" xmlns:r="http://schemas.openxmlformats.org/officeDocument/2006/relationships" xmlns:p="http://schemas.openxmlformats.org/presentationml/2006/main">
  <p:tag name="PA" val="v4.1.3"/>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ags/tag4.xml><?xml version="1.0" encoding="utf-8"?>
<p:tagLst xmlns:a="http://schemas.openxmlformats.org/drawingml/2006/main" xmlns:r="http://schemas.openxmlformats.org/officeDocument/2006/relationships" xmlns:p="http://schemas.openxmlformats.org/presentationml/2006/main">
  <p:tag name="PA" val="v4.1.3"/>
</p:tagLst>
</file>

<file path=ppt/tags/tag5.xml><?xml version="1.0" encoding="utf-8"?>
<p:tagLst xmlns:a="http://schemas.openxmlformats.org/drawingml/2006/main" xmlns:r="http://schemas.openxmlformats.org/officeDocument/2006/relationships" xmlns:p="http://schemas.openxmlformats.org/presentationml/2006/main">
  <p:tag name="PA" val="v4.1.3"/>
</p:tagLst>
</file>

<file path=ppt/tags/tag6.xml><?xml version="1.0" encoding="utf-8"?>
<p:tagLst xmlns:a="http://schemas.openxmlformats.org/drawingml/2006/main" xmlns:r="http://schemas.openxmlformats.org/officeDocument/2006/relationships" xmlns:p="http://schemas.openxmlformats.org/presentationml/2006/main">
  <p:tag name="PA" val="v4.1.3"/>
</p:tagLst>
</file>

<file path=ppt/tags/tag7.xml><?xml version="1.0" encoding="utf-8"?>
<p:tagLst xmlns:a="http://schemas.openxmlformats.org/drawingml/2006/main" xmlns:r="http://schemas.openxmlformats.org/officeDocument/2006/relationships" xmlns:p="http://schemas.openxmlformats.org/presentationml/2006/main">
  <p:tag name="PA" val="v4.1.3"/>
</p:tagLst>
</file>

<file path=ppt/tags/tag8.xml><?xml version="1.0" encoding="utf-8"?>
<p:tagLst xmlns:a="http://schemas.openxmlformats.org/drawingml/2006/main" xmlns:r="http://schemas.openxmlformats.org/officeDocument/2006/relationships" xmlns:p="http://schemas.openxmlformats.org/presentationml/2006/main">
  <p:tag name="PA" val="v4.1.3"/>
</p:tagLst>
</file>

<file path=ppt/tags/tag9.xml><?xml version="1.0" encoding="utf-8"?>
<p:tagLst xmlns:a="http://schemas.openxmlformats.org/drawingml/2006/main" xmlns:r="http://schemas.openxmlformats.org/officeDocument/2006/relationships" xmlns:p="http://schemas.openxmlformats.org/presentationml/2006/main">
  <p:tag name="PA" val="v4.1.3"/>
</p:tagLst>
</file>

<file path=ppt/theme/theme1.xml><?xml version="1.0" encoding="utf-8"?>
<a:theme xmlns:a="http://schemas.openxmlformats.org/drawingml/2006/main" name="Office 主题​​">
  <a:themeElements>
    <a:clrScheme name="自定义 68">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00000"/>
      </a:hlink>
      <a:folHlink>
        <a:srgbClr val="954F72"/>
      </a:folHlink>
    </a:clrScheme>
    <a:fontScheme name="标准3">
      <a:majorFont>
        <a:latin typeface="Century Gothic"/>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3543</TotalTime>
  <Words>1887</Words>
  <Application>Microsoft Office PowerPoint</Application>
  <PresentationFormat>全屏显示(16:9)</PresentationFormat>
  <Paragraphs>318</Paragraphs>
  <Slides>27</Slides>
  <Notes>25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Gill Sans</vt:lpstr>
      <vt:lpstr>等线</vt:lpstr>
      <vt:lpstr>等线 Light</vt:lpstr>
      <vt:lpstr>Arial</vt:lpstr>
      <vt:lpstr>Calibri</vt:lpstr>
      <vt:lpstr>Calibri Light</vt:lpstr>
      <vt:lpstr>Century Gothic</vt:lpstr>
      <vt:lpstr>Times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 哒哒</dc:creator>
  <cp:lastModifiedBy>陈 默</cp:lastModifiedBy>
  <cp:revision>1081</cp:revision>
  <dcterms:created xsi:type="dcterms:W3CDTF">2018-09-07T02:09:30Z</dcterms:created>
  <dcterms:modified xsi:type="dcterms:W3CDTF">2022-11-29T12:38:05Z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TemplateUUID">
    <vt:lpwstr>v1.0_mb_V67fLtQrHXAP3ht5eHtqeQ==</vt:lpwstr>
  </property>
</Properties>
</file>